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316" r:id="rId2"/>
    <p:sldId id="256" r:id="rId3"/>
    <p:sldId id="322" r:id="rId4"/>
    <p:sldId id="278" r:id="rId5"/>
    <p:sldId id="321" r:id="rId6"/>
    <p:sldId id="279" r:id="rId7"/>
    <p:sldId id="281" r:id="rId8"/>
    <p:sldId id="284" r:id="rId9"/>
    <p:sldId id="286" r:id="rId10"/>
    <p:sldId id="280" r:id="rId11"/>
    <p:sldId id="285" r:id="rId12"/>
    <p:sldId id="287" r:id="rId13"/>
    <p:sldId id="288" r:id="rId14"/>
    <p:sldId id="292" r:id="rId15"/>
    <p:sldId id="291" r:id="rId16"/>
    <p:sldId id="289" r:id="rId17"/>
    <p:sldId id="290" r:id="rId18"/>
    <p:sldId id="293" r:id="rId19"/>
    <p:sldId id="294" r:id="rId20"/>
    <p:sldId id="295" r:id="rId21"/>
    <p:sldId id="296" r:id="rId22"/>
    <p:sldId id="297" r:id="rId23"/>
    <p:sldId id="299" r:id="rId24"/>
    <p:sldId id="300" r:id="rId25"/>
    <p:sldId id="298" r:id="rId26"/>
    <p:sldId id="301" r:id="rId27"/>
    <p:sldId id="302" r:id="rId28"/>
    <p:sldId id="303" r:id="rId29"/>
    <p:sldId id="304" r:id="rId30"/>
    <p:sldId id="307" r:id="rId31"/>
    <p:sldId id="305" r:id="rId32"/>
    <p:sldId id="308" r:id="rId33"/>
    <p:sldId id="309" r:id="rId34"/>
    <p:sldId id="310" r:id="rId35"/>
    <p:sldId id="313" r:id="rId36"/>
    <p:sldId id="314" r:id="rId37"/>
    <p:sldId id="317" r:id="rId38"/>
    <p:sldId id="318" r:id="rId39"/>
    <p:sldId id="319" r:id="rId40"/>
    <p:sldId id="320" r:id="rId41"/>
    <p:sldId id="315" r:id="rId4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18/07/1443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t>18/07/1443</a:t>
            </a:fld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18/07/1443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18/07/1443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.</a:t>
            </a:r>
            <a:endParaRPr lang="ar-S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92696"/>
            <a:ext cx="8291264" cy="5688632"/>
          </a:xfrm>
        </p:spPr>
        <p:txBody>
          <a:bodyPr/>
          <a:lstStyle/>
          <a:p>
            <a:endParaRPr lang="ar-S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62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ar-SY" dirty="0">
                <a:solidFill>
                  <a:schemeClr val="accent6"/>
                </a:solidFill>
              </a:rPr>
              <a:t>ا</a:t>
            </a:r>
            <a:r>
              <a:rPr lang="ar-SY" b="1" u="sng" dirty="0">
                <a:solidFill>
                  <a:schemeClr val="accent6"/>
                </a:solidFill>
              </a:rPr>
              <a:t>لمعالجة الاشعاعية الداخلية لأورام </a:t>
            </a:r>
            <a:r>
              <a:rPr lang="ar-SY" b="1" u="sng" dirty="0" smtClean="0">
                <a:solidFill>
                  <a:schemeClr val="accent6"/>
                </a:solidFill>
              </a:rPr>
              <a:t>البروستات:</a:t>
            </a:r>
            <a:r>
              <a:rPr lang="ar-SY" b="1" u="sng" dirty="0" smtClean="0"/>
              <a:t> </a:t>
            </a:r>
            <a:r>
              <a:rPr lang="ar-SY" dirty="0"/>
              <a:t>تتضمن وضع </a:t>
            </a:r>
            <a:r>
              <a:rPr lang="ar-SY" dirty="0">
                <a:solidFill>
                  <a:srgbClr val="7030A0"/>
                </a:solidFill>
              </a:rPr>
              <a:t>حبات اليود المشع 125 ضمن البروستات بشكل دائم </a:t>
            </a:r>
            <a:r>
              <a:rPr lang="ar-SY" dirty="0"/>
              <a:t>ويعود السبب الى أن </a:t>
            </a:r>
            <a:r>
              <a:rPr lang="ar-SY" dirty="0">
                <a:solidFill>
                  <a:srgbClr val="FF0000"/>
                </a:solidFill>
              </a:rPr>
              <a:t>نصف عمر هذا العنصر المشع قصيرة نسبياً (شهرين) </a:t>
            </a:r>
            <a:r>
              <a:rPr lang="ar-SY" dirty="0"/>
              <a:t>وبالتالي يمكن الحصول على جرعة عالية ضمن الورم خلال عدة </a:t>
            </a:r>
            <a:r>
              <a:rPr lang="ar-SY" dirty="0" smtClean="0"/>
              <a:t>أسابيع</a:t>
            </a:r>
            <a:r>
              <a:rPr lang="ar-EG" dirty="0" smtClean="0"/>
              <a:t>..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ar-SY" dirty="0" smtClean="0"/>
              <a:t> </a:t>
            </a:r>
            <a:r>
              <a:rPr lang="ar-SY" dirty="0">
                <a:solidFill>
                  <a:srgbClr val="7030A0"/>
                </a:solidFill>
              </a:rPr>
              <a:t>تؤدي هذه الطريقة </a:t>
            </a:r>
            <a:r>
              <a:rPr lang="ar-SY" dirty="0" err="1">
                <a:solidFill>
                  <a:srgbClr val="7030A0"/>
                </a:solidFill>
              </a:rPr>
              <a:t>لايصال</a:t>
            </a:r>
            <a:r>
              <a:rPr lang="ar-SY" dirty="0">
                <a:solidFill>
                  <a:srgbClr val="7030A0"/>
                </a:solidFill>
              </a:rPr>
              <a:t> جرعة 140 غراي مع نتائج ممتازة للقضاء على الورم المحدد </a:t>
            </a:r>
            <a:r>
              <a:rPr lang="ar-SY" dirty="0" smtClean="0">
                <a:solidFill>
                  <a:srgbClr val="7030A0"/>
                </a:solidFill>
              </a:rPr>
              <a:t>بالغدة.</a:t>
            </a:r>
            <a:r>
              <a:rPr lang="ar-SY" dirty="0" smtClean="0">
                <a:solidFill>
                  <a:schemeClr val="accent6"/>
                </a:solidFill>
              </a:rPr>
              <a:t> </a:t>
            </a:r>
            <a:endParaRPr lang="ar-EG" dirty="0" smtClean="0">
              <a:solidFill>
                <a:schemeClr val="accent6"/>
              </a:solidFill>
            </a:endParaRPr>
          </a:p>
          <a:p>
            <a:pPr marL="109728" indent="0">
              <a:buNone/>
            </a:pPr>
            <a:endParaRPr lang="ar-EG" dirty="0">
              <a:solidFill>
                <a:schemeClr val="accent6"/>
              </a:solidFill>
            </a:endParaRPr>
          </a:p>
          <a:p>
            <a:pPr marL="109728" indent="0">
              <a:buNone/>
            </a:pPr>
            <a:r>
              <a:rPr lang="ar-SY" u="sng" dirty="0" smtClean="0">
                <a:solidFill>
                  <a:srgbClr val="FF0000"/>
                </a:solidFill>
              </a:rPr>
              <a:t>   مضاد </a:t>
            </a:r>
            <a:r>
              <a:rPr lang="ar-SY" u="sng" dirty="0">
                <a:solidFill>
                  <a:srgbClr val="FF0000"/>
                </a:solidFill>
              </a:rPr>
              <a:t>استطباب تطبيق هذه </a:t>
            </a:r>
            <a:r>
              <a:rPr lang="ar-SY" u="sng" dirty="0" smtClean="0">
                <a:solidFill>
                  <a:srgbClr val="FF0000"/>
                </a:solidFill>
              </a:rPr>
              <a:t>المعالجة</a:t>
            </a:r>
            <a:r>
              <a:rPr lang="en-US" u="sng" dirty="0" smtClean="0">
                <a:solidFill>
                  <a:srgbClr val="FF0000"/>
                </a:solidFill>
              </a:rPr>
              <a:t>:</a:t>
            </a:r>
            <a:r>
              <a:rPr lang="ar-SY" u="sng" dirty="0" smtClean="0">
                <a:solidFill>
                  <a:schemeClr val="accent6"/>
                </a:solidFill>
              </a:rPr>
              <a:t> </a:t>
            </a:r>
            <a:endParaRPr lang="en-US" u="sng" dirty="0" smtClean="0">
              <a:solidFill>
                <a:schemeClr val="accent6"/>
              </a:solidFill>
            </a:endParaRPr>
          </a:p>
          <a:p>
            <a:pPr marL="109728" indent="0">
              <a:buNone/>
            </a:pPr>
            <a:r>
              <a:rPr lang="ar-SY" dirty="0" smtClean="0">
                <a:solidFill>
                  <a:schemeClr val="tx2"/>
                </a:solidFill>
              </a:rPr>
              <a:t>1- </a:t>
            </a:r>
            <a:r>
              <a:rPr lang="ar-SY" dirty="0">
                <a:solidFill>
                  <a:schemeClr val="tx2"/>
                </a:solidFill>
              </a:rPr>
              <a:t>وجود اعراض </a:t>
            </a:r>
            <a:r>
              <a:rPr lang="ar-SY" dirty="0" err="1">
                <a:solidFill>
                  <a:schemeClr val="tx2"/>
                </a:solidFill>
              </a:rPr>
              <a:t>انسدادية</a:t>
            </a:r>
            <a:r>
              <a:rPr lang="ar-SY" dirty="0">
                <a:solidFill>
                  <a:schemeClr val="tx2"/>
                </a:solidFill>
              </a:rPr>
              <a:t> في الدفق البولي .</a:t>
            </a:r>
          </a:p>
          <a:p>
            <a:pPr marL="109728" indent="0">
              <a:buNone/>
            </a:pPr>
            <a:r>
              <a:rPr lang="ar-SY" dirty="0">
                <a:solidFill>
                  <a:schemeClr val="tx2"/>
                </a:solidFill>
              </a:rPr>
              <a:t>2- ضخامة كبيرة في حجم البروستات .</a:t>
            </a:r>
          </a:p>
          <a:p>
            <a:pPr marL="109728" indent="0">
              <a:buNone/>
            </a:pPr>
            <a:r>
              <a:rPr lang="ar-SY" dirty="0">
                <a:solidFill>
                  <a:schemeClr val="tx2"/>
                </a:solidFill>
              </a:rPr>
              <a:t>3- تجريف سابق للبروستات عن طريق الاحليل .</a:t>
            </a:r>
          </a:p>
          <a:p>
            <a:pPr marL="109728" indent="0">
              <a:buNone/>
            </a:pPr>
            <a:r>
              <a:rPr lang="ar-SY" dirty="0">
                <a:solidFill>
                  <a:schemeClr val="tx2"/>
                </a:solidFill>
              </a:rPr>
              <a:t>4- بيلة دموية .</a:t>
            </a:r>
          </a:p>
          <a:p>
            <a:pPr marL="109728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3199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839288"/>
            <a:ext cx="8075240" cy="3705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sz="3100" dirty="0"/>
              <a:t>Cross-Section of Prostate</a:t>
            </a:r>
            <a:endParaRPr lang="ar-EG" sz="31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rtl="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endParaRPr lang="ar-EG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76122"/>
            <a:ext cx="8205927" cy="1463167"/>
          </a:xfrm>
          <a:prstGeom prst="rect">
            <a:avLst/>
          </a:prstGeom>
        </p:spPr>
      </p:pic>
      <p:grpSp>
        <p:nvGrpSpPr>
          <p:cNvPr id="35" name="Group 1028"/>
          <p:cNvGrpSpPr>
            <a:grpSpLocks/>
          </p:cNvGrpSpPr>
          <p:nvPr/>
        </p:nvGrpSpPr>
        <p:grpSpPr bwMode="auto">
          <a:xfrm>
            <a:off x="989852" y="2267456"/>
            <a:ext cx="4727575" cy="4071939"/>
            <a:chOff x="432" y="1179"/>
            <a:chExt cx="2978" cy="2565"/>
          </a:xfrm>
        </p:grpSpPr>
        <p:sp>
          <p:nvSpPr>
            <p:cNvPr id="36" name="Oval 1029"/>
            <p:cNvSpPr>
              <a:spLocks noChangeArrowheads="1"/>
            </p:cNvSpPr>
            <p:nvPr/>
          </p:nvSpPr>
          <p:spPr bwMode="auto">
            <a:xfrm>
              <a:off x="589" y="1769"/>
              <a:ext cx="1548" cy="1191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" name="Oval 1030"/>
            <p:cNvSpPr>
              <a:spLocks noChangeArrowheads="1"/>
            </p:cNvSpPr>
            <p:nvPr/>
          </p:nvSpPr>
          <p:spPr bwMode="auto">
            <a:xfrm>
              <a:off x="1269" y="2138"/>
              <a:ext cx="258" cy="186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" name="Text Box 1031"/>
            <p:cNvSpPr txBox="1">
              <a:spLocks noChangeArrowheads="1"/>
            </p:cNvSpPr>
            <p:nvPr/>
          </p:nvSpPr>
          <p:spPr bwMode="auto">
            <a:xfrm>
              <a:off x="1932" y="1179"/>
              <a:ext cx="14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Urethra 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" name="Line 1032"/>
            <p:cNvSpPr>
              <a:spLocks noChangeShapeType="1"/>
            </p:cNvSpPr>
            <p:nvPr/>
          </p:nvSpPr>
          <p:spPr bwMode="auto">
            <a:xfrm flipH="1">
              <a:off x="1392" y="1584"/>
              <a:ext cx="1056" cy="6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0" name="Group 1033"/>
            <p:cNvGrpSpPr>
              <a:grpSpLocks/>
            </p:cNvGrpSpPr>
            <p:nvPr/>
          </p:nvGrpSpPr>
          <p:grpSpPr bwMode="auto">
            <a:xfrm>
              <a:off x="1104" y="1776"/>
              <a:ext cx="384" cy="384"/>
              <a:chOff x="2304" y="2496"/>
              <a:chExt cx="384" cy="384"/>
            </a:xfrm>
          </p:grpSpPr>
          <p:sp>
            <p:nvSpPr>
              <p:cNvPr id="63" name="Oval 1034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A3B2C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4" name="Oval 1035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41" name="Group 1036"/>
            <p:cNvGrpSpPr>
              <a:grpSpLocks/>
            </p:cNvGrpSpPr>
            <p:nvPr/>
          </p:nvGrpSpPr>
          <p:grpSpPr bwMode="auto">
            <a:xfrm>
              <a:off x="816" y="1776"/>
              <a:ext cx="384" cy="384"/>
              <a:chOff x="2304" y="2496"/>
              <a:chExt cx="384" cy="384"/>
            </a:xfrm>
          </p:grpSpPr>
          <p:sp>
            <p:nvSpPr>
              <p:cNvPr id="61" name="Oval 1037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A3B2C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2" name="Oval 1038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42" name="Group 1039"/>
            <p:cNvGrpSpPr>
              <a:grpSpLocks/>
            </p:cNvGrpSpPr>
            <p:nvPr/>
          </p:nvGrpSpPr>
          <p:grpSpPr bwMode="auto">
            <a:xfrm>
              <a:off x="654" y="2034"/>
              <a:ext cx="384" cy="384"/>
              <a:chOff x="2304" y="2496"/>
              <a:chExt cx="384" cy="384"/>
            </a:xfrm>
          </p:grpSpPr>
          <p:sp>
            <p:nvSpPr>
              <p:cNvPr id="59" name="Oval 1040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A3B2C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0" name="Oval 1041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43" name="Group 1042"/>
            <p:cNvGrpSpPr>
              <a:grpSpLocks/>
            </p:cNvGrpSpPr>
            <p:nvPr/>
          </p:nvGrpSpPr>
          <p:grpSpPr bwMode="auto">
            <a:xfrm>
              <a:off x="960" y="2352"/>
              <a:ext cx="384" cy="384"/>
              <a:chOff x="2304" y="2496"/>
              <a:chExt cx="384" cy="384"/>
            </a:xfrm>
          </p:grpSpPr>
          <p:sp>
            <p:nvSpPr>
              <p:cNvPr id="57" name="Oval 1043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A3B2C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8" name="Oval 1044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44" name="Group 1045"/>
            <p:cNvGrpSpPr>
              <a:grpSpLocks/>
            </p:cNvGrpSpPr>
            <p:nvPr/>
          </p:nvGrpSpPr>
          <p:grpSpPr bwMode="auto">
            <a:xfrm>
              <a:off x="1584" y="1968"/>
              <a:ext cx="384" cy="384"/>
              <a:chOff x="2304" y="2496"/>
              <a:chExt cx="384" cy="384"/>
            </a:xfrm>
          </p:grpSpPr>
          <p:sp>
            <p:nvSpPr>
              <p:cNvPr id="55" name="Oval 1046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A3B2C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6" name="Oval 1047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45" name="Group 1048"/>
            <p:cNvGrpSpPr>
              <a:grpSpLocks/>
            </p:cNvGrpSpPr>
            <p:nvPr/>
          </p:nvGrpSpPr>
          <p:grpSpPr bwMode="auto">
            <a:xfrm>
              <a:off x="1392" y="2304"/>
              <a:ext cx="384" cy="384"/>
              <a:chOff x="2304" y="2496"/>
              <a:chExt cx="384" cy="384"/>
            </a:xfrm>
          </p:grpSpPr>
          <p:sp>
            <p:nvSpPr>
              <p:cNvPr id="53" name="Oval 1049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A3B2C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4" name="Oval 1050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46" name="Group 1051"/>
            <p:cNvGrpSpPr>
              <a:grpSpLocks/>
            </p:cNvGrpSpPr>
            <p:nvPr/>
          </p:nvGrpSpPr>
          <p:grpSpPr bwMode="auto">
            <a:xfrm>
              <a:off x="1824" y="2304"/>
              <a:ext cx="384" cy="384"/>
              <a:chOff x="2304" y="2496"/>
              <a:chExt cx="384" cy="384"/>
            </a:xfrm>
          </p:grpSpPr>
          <p:sp>
            <p:nvSpPr>
              <p:cNvPr id="51" name="Oval 1052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A3B2C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" name="Oval 1053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47" name="Group 1054"/>
            <p:cNvGrpSpPr>
              <a:grpSpLocks/>
            </p:cNvGrpSpPr>
            <p:nvPr/>
          </p:nvGrpSpPr>
          <p:grpSpPr bwMode="auto">
            <a:xfrm>
              <a:off x="1200" y="2640"/>
              <a:ext cx="384" cy="384"/>
              <a:chOff x="2304" y="2496"/>
              <a:chExt cx="384" cy="384"/>
            </a:xfrm>
          </p:grpSpPr>
          <p:sp>
            <p:nvSpPr>
              <p:cNvPr id="49" name="Oval 1055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A3B2C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" name="Oval 1056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8" name="Text Box 1057"/>
            <p:cNvSpPr txBox="1">
              <a:spLocks noChangeArrowheads="1"/>
            </p:cNvSpPr>
            <p:nvPr/>
          </p:nvSpPr>
          <p:spPr bwMode="auto">
            <a:xfrm>
              <a:off x="432" y="3148"/>
              <a:ext cx="188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ＭＳ Ｐゴシック" charset="-128"/>
                </a:rPr>
                <a:t>Uneven Distribution</a:t>
              </a:r>
            </a:p>
          </p:txBody>
        </p:sp>
      </p:grpSp>
      <p:grpSp>
        <p:nvGrpSpPr>
          <p:cNvPr id="65" name="Group 1058"/>
          <p:cNvGrpSpPr>
            <a:grpSpLocks/>
          </p:cNvGrpSpPr>
          <p:nvPr/>
        </p:nvGrpSpPr>
        <p:grpSpPr bwMode="auto">
          <a:xfrm>
            <a:off x="4828428" y="2851679"/>
            <a:ext cx="3581400" cy="3887789"/>
            <a:chOff x="3168" y="1536"/>
            <a:chExt cx="2256" cy="2449"/>
          </a:xfrm>
        </p:grpSpPr>
        <p:grpSp>
          <p:nvGrpSpPr>
            <p:cNvPr id="66" name="Group 1059"/>
            <p:cNvGrpSpPr>
              <a:grpSpLocks/>
            </p:cNvGrpSpPr>
            <p:nvPr/>
          </p:nvGrpSpPr>
          <p:grpSpPr bwMode="auto">
            <a:xfrm>
              <a:off x="3456" y="1737"/>
              <a:ext cx="1548" cy="1191"/>
              <a:chOff x="3456" y="1737"/>
              <a:chExt cx="1548" cy="1191"/>
            </a:xfrm>
          </p:grpSpPr>
          <p:sp>
            <p:nvSpPr>
              <p:cNvPr id="123" name="Oval 1060"/>
              <p:cNvSpPr>
                <a:spLocks noChangeArrowheads="1"/>
              </p:cNvSpPr>
              <p:nvPr/>
            </p:nvSpPr>
            <p:spPr bwMode="auto">
              <a:xfrm>
                <a:off x="3456" y="1737"/>
                <a:ext cx="1548" cy="1191"/>
              </a:xfrm>
              <a:prstGeom prst="ellipse">
                <a:avLst/>
              </a:prstGeom>
              <a:solidFill>
                <a:srgbClr val="CCFFCC">
                  <a:alpha val="50195"/>
                </a:srgbClr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" name="Oval 1061"/>
              <p:cNvSpPr>
                <a:spLocks noChangeArrowheads="1"/>
              </p:cNvSpPr>
              <p:nvPr/>
            </p:nvSpPr>
            <p:spPr bwMode="auto">
              <a:xfrm>
                <a:off x="4101" y="2147"/>
                <a:ext cx="258" cy="186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67" name="Group 1062"/>
            <p:cNvGrpSpPr>
              <a:grpSpLocks/>
            </p:cNvGrpSpPr>
            <p:nvPr/>
          </p:nvGrpSpPr>
          <p:grpSpPr bwMode="auto">
            <a:xfrm>
              <a:off x="3504" y="1776"/>
              <a:ext cx="384" cy="384"/>
              <a:chOff x="2304" y="2496"/>
              <a:chExt cx="384" cy="384"/>
            </a:xfrm>
          </p:grpSpPr>
          <p:sp>
            <p:nvSpPr>
              <p:cNvPr id="121" name="Oval 1063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A3B2C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" name="Oval 1064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68" name="Group 1065"/>
            <p:cNvGrpSpPr>
              <a:grpSpLocks/>
            </p:cNvGrpSpPr>
            <p:nvPr/>
          </p:nvGrpSpPr>
          <p:grpSpPr bwMode="auto">
            <a:xfrm>
              <a:off x="3776" y="1776"/>
              <a:ext cx="384" cy="384"/>
              <a:chOff x="2304" y="2496"/>
              <a:chExt cx="384" cy="384"/>
            </a:xfrm>
          </p:grpSpPr>
          <p:sp>
            <p:nvSpPr>
              <p:cNvPr id="119" name="Oval 1066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A3B2C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" name="Oval 1067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69" name="Group 1068"/>
            <p:cNvGrpSpPr>
              <a:grpSpLocks/>
            </p:cNvGrpSpPr>
            <p:nvPr/>
          </p:nvGrpSpPr>
          <p:grpSpPr bwMode="auto">
            <a:xfrm>
              <a:off x="4038" y="1698"/>
              <a:ext cx="384" cy="384"/>
              <a:chOff x="2304" y="2496"/>
              <a:chExt cx="384" cy="384"/>
            </a:xfrm>
          </p:grpSpPr>
          <p:sp>
            <p:nvSpPr>
              <p:cNvPr id="117" name="Oval 1069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A3B2C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" name="Oval 1070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70" name="Group 1071"/>
            <p:cNvGrpSpPr>
              <a:grpSpLocks/>
            </p:cNvGrpSpPr>
            <p:nvPr/>
          </p:nvGrpSpPr>
          <p:grpSpPr bwMode="auto">
            <a:xfrm>
              <a:off x="4320" y="1748"/>
              <a:ext cx="384" cy="384"/>
              <a:chOff x="2304" y="2496"/>
              <a:chExt cx="384" cy="384"/>
            </a:xfrm>
          </p:grpSpPr>
          <p:sp>
            <p:nvSpPr>
              <p:cNvPr id="115" name="Oval 1072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A3B2C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" name="Oval 1073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71" name="Group 1074"/>
            <p:cNvGrpSpPr>
              <a:grpSpLocks/>
            </p:cNvGrpSpPr>
            <p:nvPr/>
          </p:nvGrpSpPr>
          <p:grpSpPr bwMode="auto">
            <a:xfrm>
              <a:off x="4584" y="1860"/>
              <a:ext cx="384" cy="384"/>
              <a:chOff x="2304" y="2496"/>
              <a:chExt cx="384" cy="384"/>
            </a:xfrm>
          </p:grpSpPr>
          <p:sp>
            <p:nvSpPr>
              <p:cNvPr id="113" name="Oval 1075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A3B2C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" name="Oval 1076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72" name="Group 1077"/>
            <p:cNvGrpSpPr>
              <a:grpSpLocks/>
            </p:cNvGrpSpPr>
            <p:nvPr/>
          </p:nvGrpSpPr>
          <p:grpSpPr bwMode="auto">
            <a:xfrm>
              <a:off x="3370" y="2056"/>
              <a:ext cx="384" cy="384"/>
              <a:chOff x="2304" y="2496"/>
              <a:chExt cx="384" cy="384"/>
            </a:xfrm>
          </p:grpSpPr>
          <p:sp>
            <p:nvSpPr>
              <p:cNvPr id="111" name="Oval 1078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A3B2C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" name="Oval 1079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73" name="Group 1080"/>
            <p:cNvGrpSpPr>
              <a:grpSpLocks/>
            </p:cNvGrpSpPr>
            <p:nvPr/>
          </p:nvGrpSpPr>
          <p:grpSpPr bwMode="auto">
            <a:xfrm>
              <a:off x="3642" y="2056"/>
              <a:ext cx="384" cy="384"/>
              <a:chOff x="2304" y="2496"/>
              <a:chExt cx="384" cy="384"/>
            </a:xfrm>
          </p:grpSpPr>
          <p:sp>
            <p:nvSpPr>
              <p:cNvPr id="109" name="Oval 1081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A3B2C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" name="Oval 1082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74" name="Group 1083"/>
            <p:cNvGrpSpPr>
              <a:grpSpLocks/>
            </p:cNvGrpSpPr>
            <p:nvPr/>
          </p:nvGrpSpPr>
          <p:grpSpPr bwMode="auto">
            <a:xfrm>
              <a:off x="3456" y="2332"/>
              <a:ext cx="384" cy="384"/>
              <a:chOff x="2304" y="2496"/>
              <a:chExt cx="384" cy="384"/>
            </a:xfrm>
          </p:grpSpPr>
          <p:sp>
            <p:nvSpPr>
              <p:cNvPr id="107" name="Oval 1084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A3B2C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" name="Oval 1085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75" name="Group 1086"/>
            <p:cNvGrpSpPr>
              <a:grpSpLocks/>
            </p:cNvGrpSpPr>
            <p:nvPr/>
          </p:nvGrpSpPr>
          <p:grpSpPr bwMode="auto">
            <a:xfrm>
              <a:off x="3728" y="2332"/>
              <a:ext cx="384" cy="384"/>
              <a:chOff x="2304" y="2496"/>
              <a:chExt cx="384" cy="384"/>
            </a:xfrm>
          </p:grpSpPr>
          <p:sp>
            <p:nvSpPr>
              <p:cNvPr id="105" name="Oval 1087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A3B2C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6" name="Oval 1088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76" name="Group 1089"/>
            <p:cNvGrpSpPr>
              <a:grpSpLocks/>
            </p:cNvGrpSpPr>
            <p:nvPr/>
          </p:nvGrpSpPr>
          <p:grpSpPr bwMode="auto">
            <a:xfrm>
              <a:off x="4388" y="2124"/>
              <a:ext cx="384" cy="384"/>
              <a:chOff x="2304" y="2496"/>
              <a:chExt cx="384" cy="384"/>
            </a:xfrm>
          </p:grpSpPr>
          <p:sp>
            <p:nvSpPr>
              <p:cNvPr id="103" name="Oval 1090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A3B2C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4" name="Oval 1091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77" name="Group 1092"/>
            <p:cNvGrpSpPr>
              <a:grpSpLocks/>
            </p:cNvGrpSpPr>
            <p:nvPr/>
          </p:nvGrpSpPr>
          <p:grpSpPr bwMode="auto">
            <a:xfrm>
              <a:off x="4660" y="2124"/>
              <a:ext cx="384" cy="384"/>
              <a:chOff x="2304" y="2496"/>
              <a:chExt cx="384" cy="384"/>
            </a:xfrm>
          </p:grpSpPr>
          <p:sp>
            <p:nvSpPr>
              <p:cNvPr id="101" name="Oval 1093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A3B2C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2" name="Oval 1094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78" name="Group 1095"/>
            <p:cNvGrpSpPr>
              <a:grpSpLocks/>
            </p:cNvGrpSpPr>
            <p:nvPr/>
          </p:nvGrpSpPr>
          <p:grpSpPr bwMode="auto">
            <a:xfrm>
              <a:off x="4012" y="2354"/>
              <a:ext cx="384" cy="384"/>
              <a:chOff x="2304" y="2496"/>
              <a:chExt cx="384" cy="384"/>
            </a:xfrm>
          </p:grpSpPr>
          <p:sp>
            <p:nvSpPr>
              <p:cNvPr id="99" name="Oval 1096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A3B2C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0" name="Oval 1097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79" name="Group 1098"/>
            <p:cNvGrpSpPr>
              <a:grpSpLocks/>
            </p:cNvGrpSpPr>
            <p:nvPr/>
          </p:nvGrpSpPr>
          <p:grpSpPr bwMode="auto">
            <a:xfrm>
              <a:off x="4284" y="2354"/>
              <a:ext cx="384" cy="384"/>
              <a:chOff x="2304" y="2496"/>
              <a:chExt cx="384" cy="384"/>
            </a:xfrm>
          </p:grpSpPr>
          <p:sp>
            <p:nvSpPr>
              <p:cNvPr id="97" name="Oval 1099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A3B2C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8" name="Oval 1100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80" name="Group 1101"/>
            <p:cNvGrpSpPr>
              <a:grpSpLocks/>
            </p:cNvGrpSpPr>
            <p:nvPr/>
          </p:nvGrpSpPr>
          <p:grpSpPr bwMode="auto">
            <a:xfrm>
              <a:off x="3616" y="2610"/>
              <a:ext cx="384" cy="384"/>
              <a:chOff x="2304" y="2496"/>
              <a:chExt cx="384" cy="384"/>
            </a:xfrm>
          </p:grpSpPr>
          <p:sp>
            <p:nvSpPr>
              <p:cNvPr id="95" name="Oval 1102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A3B2C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6" name="Oval 1103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81" name="Group 1104"/>
            <p:cNvGrpSpPr>
              <a:grpSpLocks/>
            </p:cNvGrpSpPr>
            <p:nvPr/>
          </p:nvGrpSpPr>
          <p:grpSpPr bwMode="auto">
            <a:xfrm>
              <a:off x="3888" y="2610"/>
              <a:ext cx="384" cy="384"/>
              <a:chOff x="2304" y="2496"/>
              <a:chExt cx="384" cy="384"/>
            </a:xfrm>
          </p:grpSpPr>
          <p:sp>
            <p:nvSpPr>
              <p:cNvPr id="93" name="Oval 1105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A3B2C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4" name="Oval 1106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82" name="Group 1107"/>
            <p:cNvGrpSpPr>
              <a:grpSpLocks/>
            </p:cNvGrpSpPr>
            <p:nvPr/>
          </p:nvGrpSpPr>
          <p:grpSpPr bwMode="auto">
            <a:xfrm>
              <a:off x="4154" y="2630"/>
              <a:ext cx="384" cy="384"/>
              <a:chOff x="2304" y="2496"/>
              <a:chExt cx="384" cy="384"/>
            </a:xfrm>
          </p:grpSpPr>
          <p:sp>
            <p:nvSpPr>
              <p:cNvPr id="91" name="Oval 1108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A3B2C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2" name="Oval 1109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83" name="Group 1110"/>
            <p:cNvGrpSpPr>
              <a:grpSpLocks/>
            </p:cNvGrpSpPr>
            <p:nvPr/>
          </p:nvGrpSpPr>
          <p:grpSpPr bwMode="auto">
            <a:xfrm>
              <a:off x="4426" y="2630"/>
              <a:ext cx="384" cy="384"/>
              <a:chOff x="2304" y="2496"/>
              <a:chExt cx="384" cy="384"/>
            </a:xfrm>
          </p:grpSpPr>
          <p:sp>
            <p:nvSpPr>
              <p:cNvPr id="89" name="Oval 1111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A3B2C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0" name="Oval 1112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84" name="Group 1113"/>
            <p:cNvGrpSpPr>
              <a:grpSpLocks/>
            </p:cNvGrpSpPr>
            <p:nvPr/>
          </p:nvGrpSpPr>
          <p:grpSpPr bwMode="auto">
            <a:xfrm>
              <a:off x="4618" y="2390"/>
              <a:ext cx="384" cy="384"/>
              <a:chOff x="2304" y="2496"/>
              <a:chExt cx="384" cy="384"/>
            </a:xfrm>
          </p:grpSpPr>
          <p:sp>
            <p:nvSpPr>
              <p:cNvPr id="87" name="Oval 1114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A3B2C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8" name="Oval 1115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85" name="Text Box 1116"/>
            <p:cNvSpPr txBox="1">
              <a:spLocks noChangeArrowheads="1"/>
            </p:cNvSpPr>
            <p:nvPr/>
          </p:nvSpPr>
          <p:spPr bwMode="auto">
            <a:xfrm>
              <a:off x="3168" y="3120"/>
              <a:ext cx="2256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ＭＳ Ｐゴシック" charset="-128"/>
                </a:rPr>
                <a:t>Ultrasound-guided bead placement for even distribution</a:t>
              </a:r>
            </a:p>
          </p:txBody>
        </p:sp>
        <p:sp>
          <p:nvSpPr>
            <p:cNvPr id="86" name="Line 1117"/>
            <p:cNvSpPr>
              <a:spLocks noChangeShapeType="1"/>
            </p:cNvSpPr>
            <p:nvPr/>
          </p:nvSpPr>
          <p:spPr bwMode="auto">
            <a:xfrm>
              <a:off x="3264" y="1536"/>
              <a:ext cx="912" cy="7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13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/>
          <a:lstStyle/>
          <a:p>
            <a:pPr marL="109728" indent="0">
              <a:buNone/>
            </a:pPr>
            <a:r>
              <a:rPr lang="ar-SY" dirty="0">
                <a:solidFill>
                  <a:schemeClr val="accent6"/>
                </a:solidFill>
              </a:rPr>
              <a:t>ملاحظات هامة جداً:  </a:t>
            </a:r>
            <a:endParaRPr lang="ar-EG" dirty="0" smtClean="0">
              <a:solidFill>
                <a:schemeClr val="accent6"/>
              </a:solidFill>
            </a:endParaRPr>
          </a:p>
          <a:p>
            <a:pPr marL="109728" indent="0">
              <a:buNone/>
            </a:pPr>
            <a:r>
              <a:rPr lang="ar-SY" dirty="0" smtClean="0">
                <a:solidFill>
                  <a:schemeClr val="accent6"/>
                </a:solidFill>
              </a:rPr>
              <a:t>                                                                                </a:t>
            </a:r>
            <a:endParaRPr lang="ar-SY" dirty="0"/>
          </a:p>
          <a:p>
            <a:pPr marL="109728" indent="0">
              <a:buNone/>
            </a:pPr>
            <a:r>
              <a:rPr lang="ar-SY" dirty="0"/>
              <a:t>1- مراقبة الاستئصال الجذري للموثة </a:t>
            </a:r>
            <a:r>
              <a:rPr lang="ar-SY" dirty="0" smtClean="0"/>
              <a:t>بمستوى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PSA</a:t>
            </a:r>
            <a:r>
              <a:rPr lang="ar-SY" dirty="0" smtClean="0"/>
              <a:t>مع </a:t>
            </a:r>
            <a:r>
              <a:rPr lang="ar-SY" dirty="0">
                <a:solidFill>
                  <a:schemeClr val="accent2"/>
                </a:solidFill>
              </a:rPr>
              <a:t>علاج شعاعي انقاذي لسرير الموثة </a:t>
            </a:r>
            <a:r>
              <a:rPr lang="ar-SY" dirty="0">
                <a:solidFill>
                  <a:srgbClr val="FF0000"/>
                </a:solidFill>
              </a:rPr>
              <a:t>في </a:t>
            </a:r>
            <a:r>
              <a:rPr lang="ar-SY" dirty="0" smtClean="0">
                <a:solidFill>
                  <a:srgbClr val="FF0000"/>
                </a:solidFill>
              </a:rPr>
              <a:t>حالة</a:t>
            </a:r>
            <a:r>
              <a:rPr lang="ar-EG" dirty="0" smtClean="0">
                <a:solidFill>
                  <a:srgbClr val="FF0000"/>
                </a:solidFill>
              </a:rPr>
              <a:t> ارتفاع </a:t>
            </a:r>
            <a:r>
              <a:rPr lang="en-US" dirty="0" smtClean="0">
                <a:solidFill>
                  <a:srgbClr val="FF0000"/>
                </a:solidFill>
              </a:rPr>
              <a:t>.PSA</a:t>
            </a:r>
            <a:endParaRPr lang="ar-EG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ar-EG" dirty="0">
              <a:solidFill>
                <a:schemeClr val="accent2"/>
              </a:solidFill>
            </a:endParaRPr>
          </a:p>
          <a:p>
            <a:pPr marL="109728" indent="0">
              <a:buNone/>
            </a:pPr>
            <a:endParaRPr lang="ar-EG" dirty="0" smtClean="0">
              <a:solidFill>
                <a:schemeClr val="accent2"/>
              </a:solidFill>
            </a:endParaRPr>
          </a:p>
          <a:p>
            <a:pPr marL="109728" indent="0">
              <a:buNone/>
            </a:pPr>
            <a:r>
              <a:rPr lang="ar-SY" dirty="0">
                <a:solidFill>
                  <a:schemeClr val="tx2"/>
                </a:solidFill>
              </a:rPr>
              <a:t>2- العلاج الشعاعي الداعم مباشرة بعد استئصال الموثة الجذري</a:t>
            </a:r>
            <a:r>
              <a:rPr lang="ar-SY" dirty="0">
                <a:solidFill>
                  <a:srgbClr val="FF0000"/>
                </a:solidFill>
              </a:rPr>
              <a:t> </a:t>
            </a:r>
            <a:r>
              <a:rPr lang="ar-SY" b="1" u="sng" dirty="0" smtClean="0">
                <a:solidFill>
                  <a:srgbClr val="FF0000"/>
                </a:solidFill>
              </a:rPr>
              <a:t>لم </a:t>
            </a:r>
            <a:r>
              <a:rPr lang="ar-EG" dirty="0" smtClean="0">
                <a:solidFill>
                  <a:srgbClr val="FF0000"/>
                </a:solidFill>
              </a:rPr>
              <a:t>ي</a:t>
            </a:r>
            <a:r>
              <a:rPr lang="ar-SY" dirty="0" smtClean="0">
                <a:solidFill>
                  <a:srgbClr val="FF0000"/>
                </a:solidFill>
              </a:rPr>
              <a:t>ظهر </a:t>
            </a:r>
            <a:r>
              <a:rPr lang="ar-SY" dirty="0">
                <a:solidFill>
                  <a:srgbClr val="FF0000"/>
                </a:solidFill>
              </a:rPr>
              <a:t>تحسن في البقيا أو التخلص من المرض المنتقل </a:t>
            </a:r>
            <a:r>
              <a:rPr lang="ar-SY" b="1" u="sng" dirty="0" smtClean="0">
                <a:solidFill>
                  <a:schemeClr val="accent2"/>
                </a:solidFill>
              </a:rPr>
              <a:t>مقارنة</a:t>
            </a:r>
            <a:r>
              <a:rPr lang="ar-SY" dirty="0" smtClean="0">
                <a:solidFill>
                  <a:schemeClr val="accent2"/>
                </a:solidFill>
              </a:rPr>
              <a:t> </a:t>
            </a:r>
            <a:r>
              <a:rPr lang="ar-SY" dirty="0">
                <a:solidFill>
                  <a:schemeClr val="accent2"/>
                </a:solidFill>
              </a:rPr>
              <a:t>بالعلاج الشعاعي </a:t>
            </a:r>
            <a:r>
              <a:rPr lang="ar-SY" dirty="0" err="1">
                <a:solidFill>
                  <a:schemeClr val="accent2"/>
                </a:solidFill>
              </a:rPr>
              <a:t>الانقاذي</a:t>
            </a:r>
            <a:r>
              <a:rPr lang="ar-SY" dirty="0">
                <a:solidFill>
                  <a:schemeClr val="accent2"/>
                </a:solidFill>
              </a:rPr>
              <a:t> في وقت </a:t>
            </a:r>
            <a:r>
              <a:rPr lang="ar-SY" dirty="0" smtClean="0">
                <a:solidFill>
                  <a:schemeClr val="accent2"/>
                </a:solidFill>
              </a:rPr>
              <a:t>تطور</a:t>
            </a:r>
            <a:r>
              <a:rPr lang="ar-EG" dirty="0" smtClean="0">
                <a:solidFill>
                  <a:schemeClr val="accent2"/>
                </a:solidFill>
              </a:rPr>
              <a:t> ال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.PSA</a:t>
            </a:r>
            <a:endParaRPr lang="ar-SY" dirty="0">
              <a:solidFill>
                <a:schemeClr val="accent2"/>
              </a:solidFill>
            </a:endParaRPr>
          </a:p>
          <a:p>
            <a:pPr marL="109728" indent="0">
              <a:buNone/>
            </a:pPr>
            <a:endParaRPr lang="ar-SY" dirty="0">
              <a:solidFill>
                <a:schemeClr val="accent2"/>
              </a:solidFill>
            </a:endParaRPr>
          </a:p>
          <a:p>
            <a:pPr marL="109728" indent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0243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57808"/>
          </a:xfrm>
        </p:spPr>
        <p:txBody>
          <a:bodyPr>
            <a:normAutofit/>
          </a:bodyPr>
          <a:lstStyle/>
          <a:p>
            <a:pPr algn="r"/>
            <a:r>
              <a:rPr lang="ar-EG" sz="2400" b="1" dirty="0">
                <a:solidFill>
                  <a:schemeClr val="accent1"/>
                </a:solidFill>
              </a:rPr>
              <a:t>الورم المتقدم </a:t>
            </a:r>
            <a:r>
              <a:rPr lang="ar-EG" sz="2400" b="1" dirty="0" smtClean="0">
                <a:solidFill>
                  <a:schemeClr val="accent1"/>
                </a:solidFill>
              </a:rPr>
              <a:t>موضعياً </a:t>
            </a:r>
            <a:r>
              <a:rPr lang="en-US" sz="2400" b="1" dirty="0">
                <a:solidFill>
                  <a:schemeClr val="accent1"/>
                </a:solidFill>
              </a:rPr>
              <a:t>:T3-4 NO-X M0-X</a:t>
            </a:r>
            <a:endParaRPr lang="ar-EG" sz="2400" b="1" dirty="0">
              <a:solidFill>
                <a:schemeClr val="accent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ar-SY" b="1" u="sng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العلاج القياسي : </a:t>
            </a:r>
            <a:endParaRPr lang="en-US" b="1" u="sng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ar-SY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1- </a:t>
            </a:r>
            <a:r>
              <a:rPr lang="ar-SY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العلاج الهرموني طويل الأمد بمثبطات الأندروجين </a:t>
            </a:r>
            <a:r>
              <a:rPr lang="ar-SY" dirty="0">
                <a:latin typeface="Arial" pitchFamily="34" charset="0"/>
                <a:cs typeface="Arial" pitchFamily="34" charset="0"/>
              </a:rPr>
              <a:t>او                                </a:t>
            </a:r>
            <a:endParaRPr lang="ar-SY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ar-SY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2- العلاج الهرموني بعنصر وحيد مضادات أندروجين </a:t>
            </a:r>
            <a:r>
              <a:rPr lang="ar-SY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البيكالوتاميد</a:t>
            </a:r>
            <a:r>
              <a:rPr lang="ar-SY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EG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ar-E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ar-SY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ar-SY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r>
              <a:rPr lang="ar-SY" dirty="0" smtClean="0"/>
              <a:t>.</a:t>
            </a:r>
            <a:endParaRPr lang="ar-EG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60648"/>
            <a:ext cx="8205927" cy="1463167"/>
          </a:xfrm>
          <a:prstGeom prst="rect">
            <a:avLst/>
          </a:prstGeom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95" y="2315612"/>
            <a:ext cx="5444200" cy="279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004048" y="1851564"/>
            <a:ext cx="3888432" cy="2841580"/>
            <a:chOff x="2592" y="2304"/>
            <a:chExt cx="2525" cy="1488"/>
          </a:xfrm>
        </p:grpSpPr>
        <p:pic>
          <p:nvPicPr>
            <p:cNvPr id="7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89" t="3310" r="18431" b="16109"/>
            <a:stretch>
              <a:fillRect/>
            </a:stretch>
          </p:blipFill>
          <p:spPr bwMode="auto">
            <a:xfrm>
              <a:off x="4176" y="2400"/>
              <a:ext cx="941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 rot="20782475" flipH="1">
              <a:off x="3056" y="2756"/>
              <a:ext cx="1248" cy="215"/>
            </a:xfrm>
            <a:prstGeom prst="rightArrow">
              <a:avLst>
                <a:gd name="adj1" fmla="val 60009"/>
                <a:gd name="adj2" fmla="val 86989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2592" y="2304"/>
              <a:ext cx="1891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Adrenal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Androgen</a:t>
              </a: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3529" y="2928"/>
              <a:ext cx="502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52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6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.</a:t>
            </a: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ar-EG" dirty="0" smtClean="0">
                <a:solidFill>
                  <a:srgbClr val="FF0000"/>
                </a:solidFill>
              </a:rPr>
              <a:t>ملاحظات مهمة جداً:</a:t>
            </a:r>
          </a:p>
          <a:p>
            <a:pPr marL="109728" indent="0">
              <a:buNone/>
            </a:pPr>
            <a:endParaRPr lang="ar-EG" dirty="0"/>
          </a:p>
          <a:p>
            <a:pPr marL="109728" indent="0">
              <a:buNone/>
            </a:pPr>
            <a:r>
              <a:rPr lang="ar-EG" dirty="0" smtClean="0"/>
              <a:t>1- </a:t>
            </a:r>
            <a:r>
              <a:rPr lang="ar-EG" dirty="0">
                <a:solidFill>
                  <a:srgbClr val="FF0000"/>
                </a:solidFill>
              </a:rPr>
              <a:t>غير محدد بعد المدة القياسية للعلاج </a:t>
            </a:r>
            <a:r>
              <a:rPr lang="ar-EG" dirty="0" smtClean="0">
                <a:solidFill>
                  <a:srgbClr val="FF0000"/>
                </a:solidFill>
              </a:rPr>
              <a:t>الهرموني</a:t>
            </a:r>
            <a:r>
              <a:rPr lang="ar-EG" dirty="0" smtClean="0"/>
              <a:t>. </a:t>
            </a:r>
          </a:p>
          <a:p>
            <a:pPr marL="109728" indent="0">
              <a:buNone/>
            </a:pPr>
            <a:r>
              <a:rPr lang="ar-EG" dirty="0" smtClean="0"/>
              <a:t>                                          </a:t>
            </a:r>
            <a:endParaRPr lang="ar-EG" dirty="0"/>
          </a:p>
          <a:p>
            <a:pPr marL="109728" indent="0">
              <a:buNone/>
            </a:pPr>
            <a:r>
              <a:rPr lang="ar-EG" dirty="0"/>
              <a:t>2- يجب أن يتلقى المرضى الذين يطبق عليهم علاج وحيد العنصر </a:t>
            </a:r>
            <a:r>
              <a:rPr lang="ar-EG" b="1" u="sng" dirty="0" err="1">
                <a:solidFill>
                  <a:schemeClr val="accent1"/>
                </a:solidFill>
              </a:rPr>
              <a:t>البيكالوتاميد</a:t>
            </a:r>
            <a:r>
              <a:rPr lang="ar-EG" b="1" u="sng" dirty="0">
                <a:solidFill>
                  <a:schemeClr val="accent1"/>
                </a:solidFill>
              </a:rPr>
              <a:t> </a:t>
            </a:r>
            <a:r>
              <a:rPr lang="ar-EG" dirty="0" smtClean="0"/>
              <a:t>  </a:t>
            </a:r>
            <a:r>
              <a:rPr lang="ar-EG" dirty="0" err="1" smtClean="0">
                <a:solidFill>
                  <a:srgbClr val="FF0000"/>
                </a:solidFill>
              </a:rPr>
              <a:t>تشعيعاً</a:t>
            </a:r>
            <a:r>
              <a:rPr lang="ar-EG" dirty="0" smtClean="0">
                <a:solidFill>
                  <a:srgbClr val="FF0000"/>
                </a:solidFill>
              </a:rPr>
              <a:t> </a:t>
            </a:r>
            <a:r>
              <a:rPr lang="ar-EG" dirty="0">
                <a:solidFill>
                  <a:srgbClr val="FF0000"/>
                </a:solidFill>
              </a:rPr>
              <a:t>لبرعم الثدي من </a:t>
            </a:r>
            <a:r>
              <a:rPr lang="ar-EG" dirty="0" smtClean="0">
                <a:solidFill>
                  <a:srgbClr val="FF0000"/>
                </a:solidFill>
              </a:rPr>
              <a:t>8-10غراي </a:t>
            </a:r>
            <a:r>
              <a:rPr lang="ar-EG" dirty="0"/>
              <a:t>في القسمة الواحدة </a:t>
            </a:r>
            <a:r>
              <a:rPr lang="ar-SY" dirty="0" smtClean="0"/>
              <a:t>    </a:t>
            </a:r>
            <a:r>
              <a:rPr lang="ar-SY" dirty="0" smtClean="0">
                <a:solidFill>
                  <a:srgbClr val="FF0000"/>
                </a:solidFill>
              </a:rPr>
              <a:t>                        </a:t>
            </a:r>
            <a:r>
              <a:rPr lang="ar-EG" dirty="0" smtClean="0">
                <a:solidFill>
                  <a:srgbClr val="FF0000"/>
                </a:solidFill>
              </a:rPr>
              <a:t>منع </a:t>
            </a:r>
            <a:r>
              <a:rPr lang="ar-EG" dirty="0">
                <a:solidFill>
                  <a:srgbClr val="FF0000"/>
                </a:solidFill>
              </a:rPr>
              <a:t>الثداء الذكوري </a:t>
            </a:r>
            <a:r>
              <a:rPr lang="ar-EG" dirty="0" smtClean="0">
                <a:solidFill>
                  <a:srgbClr val="FF0000"/>
                </a:solidFill>
              </a:rPr>
              <a:t>المؤلم</a:t>
            </a:r>
            <a:r>
              <a:rPr lang="ar-SY" dirty="0"/>
              <a:t>.</a:t>
            </a:r>
            <a:r>
              <a:rPr lang="ar-EG" dirty="0" smtClean="0"/>
              <a:t>       </a:t>
            </a:r>
            <a:endParaRPr lang="ar-EG" dirty="0"/>
          </a:p>
          <a:p>
            <a:pPr marL="109728" indent="0">
              <a:buNone/>
            </a:pPr>
            <a:r>
              <a:rPr lang="ar-EG" dirty="0"/>
              <a:t>   </a:t>
            </a:r>
          </a:p>
          <a:p>
            <a:pPr marL="109728" indent="0">
              <a:buNone/>
            </a:pPr>
            <a:r>
              <a:rPr lang="ar-E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32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pPr algn="ctr"/>
            <a:r>
              <a:rPr lang="ar-SY" dirty="0">
                <a:solidFill>
                  <a:schemeClr val="accent1"/>
                </a:solidFill>
              </a:rPr>
              <a:t>المرض المنتقل :</a:t>
            </a: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pPr marL="109728" indent="0">
              <a:buNone/>
            </a:pPr>
            <a:r>
              <a:rPr lang="ar-SY" b="1" u="sng" dirty="0">
                <a:solidFill>
                  <a:schemeClr val="accent6"/>
                </a:solidFill>
              </a:rPr>
              <a:t>الخط الأول </a:t>
            </a:r>
            <a:r>
              <a:rPr lang="ar-SY" b="1" u="sng" dirty="0" smtClean="0">
                <a:solidFill>
                  <a:schemeClr val="accent6"/>
                </a:solidFill>
              </a:rPr>
              <a:t>:</a:t>
            </a:r>
            <a:endParaRPr lang="ar-EG" b="1" u="sng" dirty="0" smtClean="0">
              <a:solidFill>
                <a:schemeClr val="accent6"/>
              </a:solidFill>
            </a:endParaRPr>
          </a:p>
          <a:p>
            <a:pPr marL="109728" indent="0">
              <a:buNone/>
            </a:pPr>
            <a:r>
              <a:rPr lang="ar-SY" dirty="0" smtClean="0">
                <a:solidFill>
                  <a:schemeClr val="accent2"/>
                </a:solidFill>
              </a:rPr>
              <a:t> </a:t>
            </a:r>
            <a:r>
              <a:rPr lang="ar-SY" dirty="0">
                <a:solidFill>
                  <a:srgbClr val="FF0000"/>
                </a:solidFill>
              </a:rPr>
              <a:t>1- استئصال الخصية الثنائي </a:t>
            </a:r>
            <a:r>
              <a:rPr lang="ar-SY" dirty="0" smtClean="0">
                <a:solidFill>
                  <a:srgbClr val="FF0000"/>
                </a:solidFill>
              </a:rPr>
              <a:t>(تقشير الخصيتين)                                                                         </a:t>
            </a:r>
            <a:endParaRPr lang="en-US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ar-SY" dirty="0" smtClean="0">
                <a:solidFill>
                  <a:srgbClr val="FF0000"/>
                </a:solidFill>
              </a:rPr>
              <a:t>2-ال</a:t>
            </a:r>
            <a:r>
              <a:rPr lang="en-US" dirty="0">
                <a:solidFill>
                  <a:srgbClr val="FF0000"/>
                </a:solidFill>
              </a:rPr>
              <a:t>LHRH </a:t>
            </a:r>
            <a:r>
              <a:rPr lang="en-US" dirty="0" smtClean="0">
                <a:solidFill>
                  <a:srgbClr val="FF0000"/>
                </a:solidFill>
              </a:rPr>
              <a:t>AGONIST</a:t>
            </a:r>
            <a:r>
              <a:rPr lang="ar-EG" dirty="0" smtClean="0">
                <a:solidFill>
                  <a:srgbClr val="FF0000"/>
                </a:solidFill>
              </a:rPr>
              <a:t> </a:t>
            </a:r>
            <a:r>
              <a:rPr lang="ar-SY" dirty="0">
                <a:solidFill>
                  <a:srgbClr val="FF0000"/>
                </a:solidFill>
              </a:rPr>
              <a:t>(مثبطات </a:t>
            </a:r>
            <a:r>
              <a:rPr lang="ar-SY" dirty="0" smtClean="0">
                <a:solidFill>
                  <a:srgbClr val="FF0000"/>
                </a:solidFill>
              </a:rPr>
              <a:t>الأندروجين) </a:t>
            </a:r>
            <a:r>
              <a:rPr lang="ar-SY" dirty="0" err="1" smtClean="0">
                <a:solidFill>
                  <a:srgbClr val="FF0000"/>
                </a:solidFill>
              </a:rPr>
              <a:t>زولاديكس</a:t>
            </a:r>
            <a:r>
              <a:rPr lang="ar-SY" dirty="0" smtClean="0">
                <a:solidFill>
                  <a:srgbClr val="FF0000"/>
                </a:solidFill>
              </a:rPr>
              <a:t>.</a:t>
            </a:r>
            <a:endParaRPr lang="ar-EG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ar-EG" dirty="0">
              <a:solidFill>
                <a:schemeClr val="tx2"/>
              </a:solidFill>
            </a:endParaRPr>
          </a:p>
          <a:p>
            <a:pPr marL="109728" indent="0">
              <a:buNone/>
            </a:pPr>
            <a:r>
              <a:rPr lang="ar-SY" dirty="0">
                <a:solidFill>
                  <a:schemeClr val="tx2"/>
                </a:solidFill>
              </a:rPr>
              <a:t> يجب أن يتلقى المرضى </a:t>
            </a:r>
            <a:r>
              <a:rPr lang="ar-SY" b="1" dirty="0">
                <a:solidFill>
                  <a:schemeClr val="accent3"/>
                </a:solidFill>
              </a:rPr>
              <a:t>جرعة قصيرة المدة من مضادات الأندروجين </a:t>
            </a:r>
            <a:r>
              <a:rPr lang="ar-SY" b="1" dirty="0" smtClean="0">
                <a:solidFill>
                  <a:schemeClr val="accent3"/>
                </a:solidFill>
              </a:rPr>
              <a:t>  </a:t>
            </a:r>
            <a:r>
              <a:rPr lang="ar-SY" dirty="0" smtClean="0">
                <a:solidFill>
                  <a:srgbClr val="FF0000"/>
                </a:solidFill>
              </a:rPr>
              <a:t>لمنع </a:t>
            </a:r>
            <a:r>
              <a:rPr lang="ar-SY" dirty="0">
                <a:solidFill>
                  <a:srgbClr val="FF0000"/>
                </a:solidFill>
              </a:rPr>
              <a:t>التوهج في </a:t>
            </a:r>
            <a:r>
              <a:rPr lang="ar-SY" dirty="0" smtClean="0">
                <a:solidFill>
                  <a:srgbClr val="FF0000"/>
                </a:solidFill>
              </a:rPr>
              <a:t>بداية</a:t>
            </a:r>
            <a:r>
              <a:rPr lang="ar-EG" dirty="0" smtClean="0">
                <a:solidFill>
                  <a:srgbClr val="FF0000"/>
                </a:solidFill>
              </a:rPr>
              <a:t> العلاج ب </a:t>
            </a:r>
            <a:r>
              <a:rPr lang="en-US" dirty="0" smtClean="0">
                <a:solidFill>
                  <a:srgbClr val="FF0000"/>
                </a:solidFill>
              </a:rPr>
              <a:t>.LHRH AGONIST</a:t>
            </a:r>
            <a:endParaRPr lang="ar-EG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/>
          <a:lstStyle/>
          <a:p>
            <a:pPr marL="109728" indent="0">
              <a:buNone/>
            </a:pPr>
            <a:endParaRPr lang="en-US" b="1" u="sng" dirty="0" smtClean="0">
              <a:solidFill>
                <a:schemeClr val="accent6"/>
              </a:solidFill>
            </a:endParaRPr>
          </a:p>
          <a:p>
            <a:pPr marL="109728" indent="0">
              <a:buNone/>
            </a:pPr>
            <a:endParaRPr lang="en-US" b="1" u="sng" dirty="0">
              <a:solidFill>
                <a:schemeClr val="accent6"/>
              </a:solidFill>
            </a:endParaRPr>
          </a:p>
          <a:p>
            <a:pPr marL="109728" indent="0">
              <a:buNone/>
            </a:pPr>
            <a:r>
              <a:rPr lang="ar-SY" b="1" u="sng" dirty="0" smtClean="0">
                <a:solidFill>
                  <a:schemeClr val="accent6"/>
                </a:solidFill>
              </a:rPr>
              <a:t>الخط </a:t>
            </a:r>
            <a:r>
              <a:rPr lang="ar-SY" b="1" u="sng" dirty="0">
                <a:solidFill>
                  <a:schemeClr val="accent6"/>
                </a:solidFill>
              </a:rPr>
              <a:t>الثاني:</a:t>
            </a:r>
            <a:r>
              <a:rPr lang="ar-SY" b="1" u="sng" dirty="0">
                <a:solidFill>
                  <a:schemeClr val="accent2"/>
                </a:solidFill>
              </a:rPr>
              <a:t> </a:t>
            </a:r>
            <a:r>
              <a:rPr lang="ar-SY" dirty="0">
                <a:solidFill>
                  <a:srgbClr val="FF0000"/>
                </a:solidFill>
              </a:rPr>
              <a:t>مضادات الأندروجين  </a:t>
            </a:r>
            <a:r>
              <a:rPr lang="ar-SY" dirty="0" smtClean="0">
                <a:solidFill>
                  <a:srgbClr val="FF0000"/>
                </a:solidFill>
              </a:rPr>
              <a:t>(</a:t>
            </a:r>
            <a:r>
              <a:rPr lang="ar-SY" dirty="0" err="1" smtClean="0">
                <a:solidFill>
                  <a:srgbClr val="FF0000"/>
                </a:solidFill>
              </a:rPr>
              <a:t>بيكالوتاميد</a:t>
            </a:r>
            <a:r>
              <a:rPr lang="ar-SY" dirty="0" smtClean="0">
                <a:solidFill>
                  <a:srgbClr val="FF0000"/>
                </a:solidFill>
              </a:rPr>
              <a:t> أو </a:t>
            </a:r>
            <a:r>
              <a:rPr lang="ar-SY" dirty="0" err="1" smtClean="0">
                <a:solidFill>
                  <a:srgbClr val="FF0000"/>
                </a:solidFill>
              </a:rPr>
              <a:t>فلوتاميد</a:t>
            </a:r>
            <a:r>
              <a:rPr lang="ar-SY" dirty="0" smtClean="0">
                <a:solidFill>
                  <a:srgbClr val="FF0000"/>
                </a:solidFill>
              </a:rPr>
              <a:t>)                                                                       </a:t>
            </a:r>
            <a:endParaRPr lang="ar-SY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ar-SY" b="1" u="sng" dirty="0">
                <a:solidFill>
                  <a:schemeClr val="accent6"/>
                </a:solidFill>
              </a:rPr>
              <a:t>الخط الثالث:</a:t>
            </a:r>
            <a:r>
              <a:rPr lang="ar-SY" b="1" u="sng" dirty="0">
                <a:solidFill>
                  <a:schemeClr val="accent2"/>
                </a:solidFill>
              </a:rPr>
              <a:t> </a:t>
            </a:r>
            <a:r>
              <a:rPr lang="ar-SY" dirty="0" err="1">
                <a:solidFill>
                  <a:srgbClr val="FF0000"/>
                </a:solidFill>
              </a:rPr>
              <a:t>الكورتيكوستيروئيدات</a:t>
            </a:r>
            <a:r>
              <a:rPr lang="ar-SY" dirty="0">
                <a:solidFill>
                  <a:schemeClr val="accent2"/>
                </a:solidFill>
              </a:rPr>
              <a:t>                                                                       </a:t>
            </a:r>
            <a:endParaRPr lang="ar-SY" dirty="0">
              <a:solidFill>
                <a:schemeClr val="accent6"/>
              </a:solidFill>
            </a:endParaRPr>
          </a:p>
          <a:p>
            <a:pPr marL="109728" indent="0">
              <a:buNone/>
            </a:pPr>
            <a:r>
              <a:rPr lang="ar-SY" b="1" u="sng" dirty="0">
                <a:solidFill>
                  <a:schemeClr val="accent6"/>
                </a:solidFill>
              </a:rPr>
              <a:t>الخط الرابع:</a:t>
            </a:r>
            <a:r>
              <a:rPr lang="ar-SY" b="1" u="sng" dirty="0">
                <a:solidFill>
                  <a:schemeClr val="accent2"/>
                </a:solidFill>
              </a:rPr>
              <a:t> </a:t>
            </a:r>
            <a:r>
              <a:rPr lang="ar-SY" dirty="0">
                <a:solidFill>
                  <a:srgbClr val="FF0000"/>
                </a:solidFill>
              </a:rPr>
              <a:t>علاج هرموني مثل الأستروجين </a:t>
            </a:r>
            <a:endParaRPr lang="en-US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ar-SY" dirty="0" smtClean="0">
                <a:solidFill>
                  <a:schemeClr val="accent2"/>
                </a:solidFill>
              </a:rPr>
              <a:t>                                                         </a:t>
            </a:r>
            <a:endParaRPr lang="ar-SY" dirty="0">
              <a:solidFill>
                <a:schemeClr val="accent6"/>
              </a:solidFill>
            </a:endParaRPr>
          </a:p>
          <a:p>
            <a:pPr marL="109728" indent="0">
              <a:buNone/>
            </a:pPr>
            <a:r>
              <a:rPr lang="ar-SY" u="sng" dirty="0">
                <a:solidFill>
                  <a:schemeClr val="accent6"/>
                </a:solidFill>
              </a:rPr>
              <a:t>المرضى العرضيين و </a:t>
            </a:r>
            <a:r>
              <a:rPr lang="ar-SY" u="sng" dirty="0" err="1">
                <a:solidFill>
                  <a:schemeClr val="accent6"/>
                </a:solidFill>
              </a:rPr>
              <a:t>المعندين</a:t>
            </a:r>
            <a:r>
              <a:rPr lang="ar-SY" u="sng" dirty="0">
                <a:solidFill>
                  <a:schemeClr val="accent6"/>
                </a:solidFill>
              </a:rPr>
              <a:t> على الخصاء:</a:t>
            </a:r>
            <a:r>
              <a:rPr lang="ar-SY" u="sng" dirty="0">
                <a:solidFill>
                  <a:schemeClr val="accent2"/>
                </a:solidFill>
              </a:rPr>
              <a:t> </a:t>
            </a:r>
            <a:r>
              <a:rPr lang="ar-SY" dirty="0" err="1">
                <a:solidFill>
                  <a:srgbClr val="FF0000"/>
                </a:solidFill>
              </a:rPr>
              <a:t>الدوسيتاكسيل</a:t>
            </a:r>
            <a:r>
              <a:rPr lang="ar-SY" dirty="0">
                <a:solidFill>
                  <a:schemeClr val="accent2"/>
                </a:solidFill>
              </a:rPr>
              <a:t> بجدول ثلاثي </a:t>
            </a:r>
            <a:r>
              <a:rPr lang="ar-SY" dirty="0" smtClean="0">
                <a:solidFill>
                  <a:schemeClr val="accent2"/>
                </a:solidFill>
              </a:rPr>
              <a:t>الأسابيع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ar-SY" dirty="0" smtClean="0">
                <a:solidFill>
                  <a:schemeClr val="accent2"/>
                </a:solidFill>
              </a:rPr>
              <a:t>ثم </a:t>
            </a:r>
            <a:r>
              <a:rPr lang="ar-SY" dirty="0" err="1">
                <a:solidFill>
                  <a:srgbClr val="FF0000"/>
                </a:solidFill>
              </a:rPr>
              <a:t>ميثوكسانترون</a:t>
            </a:r>
            <a:r>
              <a:rPr lang="ar-SY" dirty="0">
                <a:solidFill>
                  <a:schemeClr val="accent2"/>
                </a:solidFill>
              </a:rPr>
              <a:t> في حال عدم الاستفادة من </a:t>
            </a:r>
            <a:r>
              <a:rPr lang="ar-SY" dirty="0" err="1" smtClean="0">
                <a:solidFill>
                  <a:schemeClr val="accent2"/>
                </a:solidFill>
              </a:rPr>
              <a:t>الدوسيتاكسيل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pPr marL="109728" indent="0">
              <a:buNone/>
            </a:pPr>
            <a:endParaRPr lang="ar-SY" dirty="0">
              <a:solidFill>
                <a:schemeClr val="bg1"/>
              </a:solidFill>
            </a:endParaRPr>
          </a:p>
          <a:p>
            <a:pPr marL="109728" indent="0">
              <a:buNone/>
            </a:pPr>
            <a:r>
              <a:rPr lang="ar-SY" dirty="0">
                <a:solidFill>
                  <a:schemeClr val="bg1"/>
                </a:solidFill>
              </a:rPr>
              <a:t>ملاحظة هامة جداً:                                                             </a:t>
            </a:r>
            <a:endParaRPr lang="ar-SY" dirty="0">
              <a:solidFill>
                <a:schemeClr val="accent2"/>
              </a:solidFill>
            </a:endParaRPr>
          </a:p>
          <a:p>
            <a:pPr marL="109728" indent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3550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.</a:t>
            </a: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endParaRPr lang="ar-SY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ar-SY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ملاحظة هامة جداً</a:t>
            </a:r>
            <a:r>
              <a:rPr lang="ar-SY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ar-SY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ar-SY" sz="2600" dirty="0" smtClean="0">
                <a:solidFill>
                  <a:srgbClr val="A50E82"/>
                </a:solidFill>
                <a:latin typeface="Arial" pitchFamily="34" charset="0"/>
                <a:cs typeface="Arial" pitchFamily="34" charset="0"/>
              </a:rPr>
              <a:t>العلاج الشعاعي بالحزمة الخارجية</a:t>
            </a:r>
            <a:r>
              <a:rPr lang="ar-EG" sz="2600" dirty="0" smtClean="0">
                <a:solidFill>
                  <a:srgbClr val="A50E82"/>
                </a:solidFill>
                <a:latin typeface="Arial" pitchFamily="34" charset="0"/>
                <a:cs typeface="Arial" pitchFamily="34" charset="0"/>
              </a:rPr>
              <a:t> يجب أن يوفر لمرضى </a:t>
            </a:r>
            <a:r>
              <a:rPr lang="ar-SY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الانتقالات</a:t>
            </a:r>
            <a:r>
              <a:rPr lang="ar-SY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ar-SY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العظمية المؤلمة </a:t>
            </a:r>
            <a:r>
              <a:rPr lang="ar-SY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من مرض معند على </a:t>
            </a:r>
            <a:r>
              <a:rPr lang="ar-SY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الخصاء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8*1) </a:t>
            </a:r>
            <a:endParaRPr lang="ar-SY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ar-EG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أو</a:t>
            </a:r>
            <a:r>
              <a:rPr lang="ar-SY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Y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العلاج بالنظائر المشعة </a:t>
            </a:r>
            <a:r>
              <a:rPr lang="ar-SY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بالسترونيوم</a:t>
            </a:r>
            <a:r>
              <a:rPr lang="ar-SY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89</a:t>
            </a:r>
            <a:r>
              <a:rPr lang="ar-EG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</a:t>
            </a:r>
            <a:r>
              <a:rPr lang="ar-SY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EG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</a:t>
            </a:r>
            <a:r>
              <a:rPr lang="ar-SY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لراديوم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233 </a:t>
            </a:r>
            <a:r>
              <a:rPr lang="ar-EG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..</a:t>
            </a:r>
            <a:endParaRPr lang="ar-EG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458200" cy="1470025"/>
          </a:xfrm>
        </p:spPr>
        <p:txBody>
          <a:bodyPr/>
          <a:lstStyle/>
          <a:p>
            <a:r>
              <a:rPr lang="ar-SY" dirty="0"/>
              <a:t>مقاربة ورم الموثة ومعالجته </a:t>
            </a:r>
            <a:endParaRPr lang="ar-EG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67544" y="4365104"/>
            <a:ext cx="4953000" cy="1752600"/>
          </a:xfrm>
        </p:spPr>
        <p:txBody>
          <a:bodyPr/>
          <a:lstStyle/>
          <a:p>
            <a:pPr algn="ctr"/>
            <a:r>
              <a:rPr lang="ar-SY" dirty="0"/>
              <a:t>اعداد: د رواد الخوري                           </a:t>
            </a:r>
          </a:p>
          <a:p>
            <a:pPr algn="ctr"/>
            <a:r>
              <a:rPr lang="ar-SY" dirty="0"/>
              <a:t>اختصاصي أورام وأمراض دم                      </a:t>
            </a:r>
          </a:p>
          <a:p>
            <a:pPr algn="ctr"/>
            <a:r>
              <a:rPr lang="ar-SY" dirty="0"/>
              <a:t>ماجستير دراسات عليا جامعة حلب               </a:t>
            </a:r>
            <a:endParaRPr lang="en-US" dirty="0"/>
          </a:p>
          <a:p>
            <a:pPr algn="ctr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1029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/>
          <a:lstStyle/>
          <a:p>
            <a:pPr marL="109728" indent="0">
              <a:buNone/>
            </a:pPr>
            <a:r>
              <a:rPr lang="ar-SY" dirty="0"/>
              <a:t>يجب التفكير </a:t>
            </a:r>
            <a:r>
              <a:rPr lang="ar-SY" b="1" u="sng" dirty="0" err="1">
                <a:solidFill>
                  <a:srgbClr val="FF0000"/>
                </a:solidFill>
              </a:rPr>
              <a:t>بالبيفوسفونات</a:t>
            </a:r>
            <a:r>
              <a:rPr lang="ar-SY" b="1" u="sng" dirty="0">
                <a:solidFill>
                  <a:srgbClr val="FF0000"/>
                </a:solidFill>
              </a:rPr>
              <a:t> الوريدية </a:t>
            </a:r>
            <a:r>
              <a:rPr lang="ar-SY" dirty="0"/>
              <a:t>لمرضى </a:t>
            </a:r>
            <a:r>
              <a:rPr lang="ar-SY" dirty="0" smtClean="0"/>
              <a:t>مصابين</a:t>
            </a:r>
            <a:r>
              <a:rPr lang="en-US" dirty="0" smtClean="0"/>
              <a:t> </a:t>
            </a:r>
            <a:r>
              <a:rPr lang="ar-SY" dirty="0" smtClean="0">
                <a:solidFill>
                  <a:srgbClr val="7030A0"/>
                </a:solidFill>
              </a:rPr>
              <a:t>بآلام </a:t>
            </a:r>
            <a:r>
              <a:rPr lang="ar-SY" dirty="0">
                <a:solidFill>
                  <a:srgbClr val="7030A0"/>
                </a:solidFill>
              </a:rPr>
              <a:t>عظمية مقاومة للعلاج الشعاعي </a:t>
            </a:r>
            <a:r>
              <a:rPr lang="ar-SY" dirty="0" smtClean="0">
                <a:solidFill>
                  <a:srgbClr val="7030A0"/>
                </a:solidFill>
              </a:rPr>
              <a:t>التلطيفي </a:t>
            </a:r>
            <a:r>
              <a:rPr lang="ar-SY" dirty="0">
                <a:solidFill>
                  <a:srgbClr val="7030A0"/>
                </a:solidFill>
              </a:rPr>
              <a:t>والمسكنات </a:t>
            </a:r>
            <a:r>
              <a:rPr lang="ar-SY" dirty="0" smtClean="0">
                <a:solidFill>
                  <a:srgbClr val="7030A0"/>
                </a:solidFill>
              </a:rPr>
              <a:t>التقليدية</a:t>
            </a:r>
            <a:r>
              <a:rPr lang="ar-EG" dirty="0" smtClean="0"/>
              <a:t>.</a:t>
            </a:r>
            <a:r>
              <a:rPr lang="ar-SY" dirty="0" smtClean="0"/>
              <a:t> </a:t>
            </a:r>
            <a:r>
              <a:rPr lang="ar-SY" dirty="0">
                <a:solidFill>
                  <a:schemeClr val="bg1"/>
                </a:solidFill>
              </a:rPr>
              <a:t>بآلام عظمية </a:t>
            </a:r>
            <a:r>
              <a:rPr lang="ar-SY" dirty="0" smtClean="0">
                <a:solidFill>
                  <a:schemeClr val="bg1"/>
                </a:solidFill>
              </a:rPr>
              <a:t>والمسكنات </a:t>
            </a:r>
            <a:r>
              <a:rPr lang="ar-SY" dirty="0">
                <a:solidFill>
                  <a:schemeClr val="bg1"/>
                </a:solidFill>
              </a:rPr>
              <a:t>التقليدية.                                      </a:t>
            </a:r>
            <a:endParaRPr lang="ar-SY" dirty="0"/>
          </a:p>
          <a:p>
            <a:pPr marL="109728" indent="0">
              <a:buNone/>
            </a:pPr>
            <a:r>
              <a:rPr lang="ar-SY" dirty="0"/>
              <a:t>عند المراحل الأخيرة واليأس من المعالجات كلها اللجوء </a:t>
            </a:r>
            <a:r>
              <a:rPr lang="ar-SY" dirty="0" smtClean="0"/>
              <a:t>ال</a:t>
            </a:r>
            <a:r>
              <a:rPr lang="ar-EG" dirty="0" smtClean="0"/>
              <a:t>ى </a:t>
            </a:r>
            <a:r>
              <a:rPr lang="ar-EG" dirty="0" smtClean="0">
                <a:solidFill>
                  <a:srgbClr val="FF0000"/>
                </a:solidFill>
              </a:rPr>
              <a:t>ا</a:t>
            </a:r>
            <a:r>
              <a:rPr lang="ar-SY" b="1" u="sng" dirty="0" err="1" smtClean="0">
                <a:solidFill>
                  <a:srgbClr val="FF0000"/>
                </a:solidFill>
              </a:rPr>
              <a:t>لكيتوكونازول</a:t>
            </a:r>
            <a:r>
              <a:rPr lang="ar-SY" dirty="0" smtClean="0">
                <a:solidFill>
                  <a:srgbClr val="FF0000"/>
                </a:solidFill>
              </a:rPr>
              <a:t> </a:t>
            </a:r>
            <a:r>
              <a:rPr lang="ar-SY" dirty="0">
                <a:solidFill>
                  <a:srgbClr val="FF0000"/>
                </a:solidFill>
              </a:rPr>
              <a:t>بجرعات </a:t>
            </a:r>
            <a:r>
              <a:rPr lang="ar-SY" dirty="0" smtClean="0">
                <a:solidFill>
                  <a:srgbClr val="FF0000"/>
                </a:solidFill>
              </a:rPr>
              <a:t>عالية</a:t>
            </a:r>
            <a:r>
              <a:rPr lang="ar-EG" dirty="0" smtClean="0">
                <a:solidFill>
                  <a:schemeClr val="accent2"/>
                </a:solidFill>
              </a:rPr>
              <a:t>.</a:t>
            </a:r>
          </a:p>
          <a:p>
            <a:pPr marL="109728" indent="0">
              <a:buNone/>
            </a:pPr>
            <a:endParaRPr lang="ar-SY" dirty="0">
              <a:solidFill>
                <a:schemeClr val="accent6"/>
              </a:solidFill>
            </a:endParaRPr>
          </a:p>
          <a:p>
            <a:pPr marL="109728" indent="0">
              <a:buNone/>
            </a:pPr>
            <a:r>
              <a:rPr lang="ar-SY" u="sng" dirty="0">
                <a:solidFill>
                  <a:schemeClr val="accent6"/>
                </a:solidFill>
              </a:rPr>
              <a:t>ملاحظة هامة جداً:  </a:t>
            </a:r>
            <a:endParaRPr lang="ar-EG" u="sng" dirty="0" smtClean="0">
              <a:solidFill>
                <a:schemeClr val="accent6"/>
              </a:solidFill>
            </a:endParaRPr>
          </a:p>
          <a:p>
            <a:pPr marL="109728" indent="0">
              <a:buNone/>
            </a:pPr>
            <a:r>
              <a:rPr lang="ar-SY" dirty="0" smtClean="0">
                <a:solidFill>
                  <a:schemeClr val="accent6"/>
                </a:solidFill>
              </a:rPr>
              <a:t>                                                </a:t>
            </a:r>
            <a:endParaRPr lang="ar-SY" dirty="0">
              <a:solidFill>
                <a:schemeClr val="bg1"/>
              </a:solidFill>
            </a:endParaRPr>
          </a:p>
          <a:p>
            <a:pPr marL="109728" indent="0">
              <a:buNone/>
            </a:pPr>
            <a:r>
              <a:rPr lang="ar-EG" dirty="0" smtClean="0">
                <a:solidFill>
                  <a:schemeClr val="accent6"/>
                </a:solidFill>
              </a:rPr>
              <a:t>لا ننس </a:t>
            </a:r>
            <a:r>
              <a:rPr lang="ar-EG" dirty="0" smtClean="0">
                <a:solidFill>
                  <a:srgbClr val="0070C0"/>
                </a:solidFill>
              </a:rPr>
              <a:t>الرنين </a:t>
            </a:r>
            <a:r>
              <a:rPr lang="ar-SY" dirty="0" smtClean="0">
                <a:solidFill>
                  <a:srgbClr val="0070C0"/>
                </a:solidFill>
              </a:rPr>
              <a:t>المغناطيسي </a:t>
            </a:r>
            <a:r>
              <a:rPr lang="ar-SY" dirty="0" smtClean="0">
                <a:solidFill>
                  <a:schemeClr val="accent6"/>
                </a:solidFill>
              </a:rPr>
              <a:t>أساسي</a:t>
            </a:r>
            <a:r>
              <a:rPr lang="ar-EG" dirty="0" smtClean="0">
                <a:solidFill>
                  <a:schemeClr val="accent6"/>
                </a:solidFill>
              </a:rPr>
              <a:t> </a:t>
            </a:r>
            <a:r>
              <a:rPr lang="ar-SY" dirty="0" smtClean="0">
                <a:solidFill>
                  <a:schemeClr val="accent1"/>
                </a:solidFill>
              </a:rPr>
              <a:t>لكشف </a:t>
            </a:r>
            <a:r>
              <a:rPr lang="ar-SY" dirty="0">
                <a:solidFill>
                  <a:schemeClr val="accent1"/>
                </a:solidFill>
              </a:rPr>
              <a:t>الانضغاط تحت السريري </a:t>
            </a:r>
            <a:r>
              <a:rPr lang="ar-SY" dirty="0">
                <a:solidFill>
                  <a:srgbClr val="0070C0"/>
                </a:solidFill>
              </a:rPr>
              <a:t>لمرضى ورم الموثة </a:t>
            </a:r>
            <a:r>
              <a:rPr lang="ar-SY" dirty="0" err="1">
                <a:solidFill>
                  <a:srgbClr val="0070C0"/>
                </a:solidFill>
              </a:rPr>
              <a:t>المعند</a:t>
            </a:r>
            <a:r>
              <a:rPr lang="ar-SY" dirty="0">
                <a:solidFill>
                  <a:srgbClr val="0070C0"/>
                </a:solidFill>
              </a:rPr>
              <a:t> على الخصاء مع ألم ظهر </a:t>
            </a:r>
            <a:r>
              <a:rPr lang="ar-SY" dirty="0" smtClean="0">
                <a:solidFill>
                  <a:srgbClr val="0070C0"/>
                </a:solidFill>
              </a:rPr>
              <a:t>ونقائل فقرية</a:t>
            </a:r>
            <a:r>
              <a:rPr lang="ar-EG" dirty="0" smtClean="0">
                <a:solidFill>
                  <a:schemeClr val="accent6"/>
                </a:solidFill>
              </a:rPr>
              <a:t>..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180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84176"/>
          </a:xfrm>
        </p:spPr>
        <p:txBody>
          <a:bodyPr/>
          <a:lstStyle/>
          <a:p>
            <a:pPr algn="ctr"/>
            <a:r>
              <a:rPr lang="ar-SY" dirty="0">
                <a:solidFill>
                  <a:schemeClr val="accent6"/>
                </a:solidFill>
              </a:rPr>
              <a:t>المستجدات في علاج أورام الموثة </a:t>
            </a:r>
            <a:r>
              <a:rPr lang="ar-SY" dirty="0" err="1">
                <a:solidFill>
                  <a:schemeClr val="accent6"/>
                </a:solidFill>
              </a:rPr>
              <a:t>المعندة</a:t>
            </a:r>
            <a:r>
              <a:rPr lang="ar-SY" dirty="0">
                <a:solidFill>
                  <a:schemeClr val="accent6"/>
                </a:solidFill>
              </a:rPr>
              <a:t> على المعالجة الهرمونية </a:t>
            </a: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15719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ar-SY" u="sng" dirty="0">
                <a:solidFill>
                  <a:srgbClr val="7030A0"/>
                </a:solidFill>
              </a:rPr>
              <a:t>المجموعة الأولى مثبطات الأنابيب الدقيقة</a:t>
            </a:r>
            <a:r>
              <a:rPr lang="ar-SY" u="sng" dirty="0" smtClean="0">
                <a:solidFill>
                  <a:srgbClr val="7030A0"/>
                </a:solidFill>
              </a:rPr>
              <a:t>:</a:t>
            </a:r>
            <a:endParaRPr lang="ar-EG" u="sng" dirty="0" smtClean="0">
              <a:solidFill>
                <a:srgbClr val="7030A0"/>
              </a:solidFill>
            </a:endParaRPr>
          </a:p>
          <a:p>
            <a:pPr marL="109728" indent="0">
              <a:buNone/>
            </a:pPr>
            <a:r>
              <a:rPr lang="ar-SY" dirty="0" smtClean="0"/>
              <a:t>تشكل </a:t>
            </a:r>
            <a:r>
              <a:rPr lang="ar-SY" dirty="0"/>
              <a:t>الأنابيب الدقيقة هدف للعلاج في ورم الموثة </a:t>
            </a:r>
            <a:r>
              <a:rPr lang="ar-SY" dirty="0" err="1"/>
              <a:t>المعند</a:t>
            </a:r>
            <a:r>
              <a:rPr lang="ar-SY" dirty="0"/>
              <a:t> على المعالجة </a:t>
            </a:r>
            <a:r>
              <a:rPr lang="ar-SY" dirty="0" smtClean="0"/>
              <a:t>الهرمونية</a:t>
            </a:r>
            <a:r>
              <a:rPr lang="ar-EG" dirty="0" smtClean="0"/>
              <a:t>..</a:t>
            </a:r>
          </a:p>
          <a:p>
            <a:pPr marL="109728" indent="0">
              <a:buNone/>
            </a:pPr>
            <a:r>
              <a:rPr lang="ar-SY" dirty="0" smtClean="0"/>
              <a:t> </a:t>
            </a:r>
            <a:r>
              <a:rPr lang="ar-SY" u="sng" dirty="0"/>
              <a:t>أهم المثبطات </a:t>
            </a:r>
            <a:r>
              <a:rPr lang="ar-SY" dirty="0">
                <a:solidFill>
                  <a:schemeClr val="accent2"/>
                </a:solidFill>
              </a:rPr>
              <a:t>مركبات </a:t>
            </a:r>
            <a:r>
              <a:rPr lang="ar-SY" dirty="0" err="1">
                <a:solidFill>
                  <a:schemeClr val="accent2"/>
                </a:solidFill>
              </a:rPr>
              <a:t>التاكسان</a:t>
            </a:r>
            <a:r>
              <a:rPr lang="ar-SY" dirty="0">
                <a:solidFill>
                  <a:schemeClr val="accent2"/>
                </a:solidFill>
              </a:rPr>
              <a:t> – </a:t>
            </a:r>
            <a:r>
              <a:rPr lang="ar-SY" dirty="0" err="1">
                <a:solidFill>
                  <a:schemeClr val="accent2"/>
                </a:solidFill>
              </a:rPr>
              <a:t>الابوتيلون</a:t>
            </a:r>
            <a:r>
              <a:rPr lang="ar-SY" dirty="0">
                <a:solidFill>
                  <a:schemeClr val="accent2"/>
                </a:solidFill>
              </a:rPr>
              <a:t> – </a:t>
            </a:r>
            <a:r>
              <a:rPr lang="ar-SY" dirty="0" err="1">
                <a:solidFill>
                  <a:schemeClr val="accent2"/>
                </a:solidFill>
              </a:rPr>
              <a:t>التاكسان</a:t>
            </a:r>
            <a:r>
              <a:rPr lang="ar-SY" dirty="0">
                <a:solidFill>
                  <a:schemeClr val="accent2"/>
                </a:solidFill>
              </a:rPr>
              <a:t> المرتبطة مع الألبومين بطريقة النانو </a:t>
            </a:r>
            <a:r>
              <a:rPr lang="en-US" dirty="0" smtClean="0">
                <a:solidFill>
                  <a:schemeClr val="accent2"/>
                </a:solidFill>
              </a:rPr>
              <a:t>NANO </a:t>
            </a:r>
            <a:r>
              <a:rPr lang="en-US" dirty="0">
                <a:solidFill>
                  <a:schemeClr val="accent2"/>
                </a:solidFill>
              </a:rPr>
              <a:t>ARTICLE ALBUMINE </a:t>
            </a:r>
            <a:r>
              <a:rPr lang="en-US" dirty="0" smtClean="0">
                <a:solidFill>
                  <a:schemeClr val="accent2"/>
                </a:solidFill>
              </a:rPr>
              <a:t>BOUND</a:t>
            </a:r>
            <a:r>
              <a:rPr lang="ar-EG" dirty="0" smtClean="0">
                <a:solidFill>
                  <a:schemeClr val="accent2"/>
                </a:solidFill>
              </a:rPr>
              <a:t>.</a:t>
            </a:r>
          </a:p>
          <a:p>
            <a:pPr marL="109728" indent="0">
              <a:buNone/>
            </a:pPr>
            <a:endParaRPr lang="ar-EG" dirty="0" smtClean="0">
              <a:solidFill>
                <a:schemeClr val="accent2"/>
              </a:solidFill>
            </a:endParaRPr>
          </a:p>
          <a:p>
            <a:pPr marL="109728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</a:rPr>
              <a:t>:CABAZITAXEL(JEVTANA</a:t>
            </a:r>
            <a:r>
              <a:rPr lang="en-US" u="sng" dirty="0" smtClean="0">
                <a:solidFill>
                  <a:srgbClr val="FF0000"/>
                </a:solidFill>
              </a:rPr>
              <a:t>)</a:t>
            </a:r>
            <a:r>
              <a:rPr lang="ar-SY" u="sng" dirty="0" smtClean="0">
                <a:solidFill>
                  <a:srgbClr val="FF0000"/>
                </a:solidFill>
              </a:rPr>
              <a:t> </a:t>
            </a:r>
            <a:r>
              <a:rPr lang="ar-SY" dirty="0" smtClean="0"/>
              <a:t>هو </a:t>
            </a:r>
            <a:r>
              <a:rPr lang="ar-SY" dirty="0"/>
              <a:t>مثبط للأنابيب الدقيقة </a:t>
            </a:r>
            <a:r>
              <a:rPr lang="ar-SY" dirty="0">
                <a:solidFill>
                  <a:schemeClr val="accent6"/>
                </a:solidFill>
              </a:rPr>
              <a:t>خط انقاذي للنكس </a:t>
            </a:r>
            <a:r>
              <a:rPr lang="ar-EG" dirty="0" smtClean="0">
                <a:solidFill>
                  <a:schemeClr val="accent6"/>
                </a:solidFill>
              </a:rPr>
              <a:t>ب</a:t>
            </a:r>
            <a:r>
              <a:rPr lang="ar-SY" dirty="0" smtClean="0">
                <a:solidFill>
                  <a:schemeClr val="accent6"/>
                </a:solidFill>
              </a:rPr>
              <a:t>عد </a:t>
            </a:r>
            <a:r>
              <a:rPr lang="ar-EG" dirty="0" smtClean="0">
                <a:solidFill>
                  <a:schemeClr val="accent6"/>
                </a:solidFill>
              </a:rPr>
              <a:t>ا</a:t>
            </a:r>
            <a:r>
              <a:rPr lang="ar-SY" dirty="0" smtClean="0">
                <a:solidFill>
                  <a:schemeClr val="accent6"/>
                </a:solidFill>
              </a:rPr>
              <a:t>لعلاج </a:t>
            </a:r>
            <a:r>
              <a:rPr lang="ar-SY" dirty="0">
                <a:solidFill>
                  <a:schemeClr val="accent6"/>
                </a:solidFill>
              </a:rPr>
              <a:t>بعد تطبيق  </a:t>
            </a:r>
            <a:r>
              <a:rPr lang="en-US" dirty="0" smtClean="0">
                <a:solidFill>
                  <a:schemeClr val="accent6"/>
                </a:solidFill>
              </a:rPr>
              <a:t>DOCITAXEL</a:t>
            </a:r>
            <a:r>
              <a:rPr lang="ar-EG" dirty="0">
                <a:solidFill>
                  <a:schemeClr val="accent6"/>
                </a:solidFill>
              </a:rPr>
              <a:t>.. </a:t>
            </a:r>
            <a:r>
              <a:rPr lang="ar-EG" dirty="0" smtClean="0">
                <a:solidFill>
                  <a:schemeClr val="accent6"/>
                </a:solidFill>
              </a:rPr>
              <a:t>هو </a:t>
            </a:r>
            <a:r>
              <a:rPr lang="ar-EG" dirty="0">
                <a:solidFill>
                  <a:schemeClr val="accent6"/>
                </a:solidFill>
              </a:rPr>
              <a:t>مثبط كبير للنقي مما يستدعي </a:t>
            </a:r>
            <a:r>
              <a:rPr lang="ar-EG" dirty="0" smtClean="0">
                <a:solidFill>
                  <a:schemeClr val="accent6"/>
                </a:solidFill>
              </a:rPr>
              <a:t>استعماله </a:t>
            </a:r>
            <a:r>
              <a:rPr lang="ar-EG" dirty="0">
                <a:solidFill>
                  <a:schemeClr val="accent6"/>
                </a:solidFill>
              </a:rPr>
              <a:t>وخاصة عند الشيوخ </a:t>
            </a:r>
            <a:r>
              <a:rPr lang="en-US" dirty="0" smtClean="0"/>
              <a:t>G-CSF</a:t>
            </a:r>
            <a:r>
              <a:rPr lang="ar-EG" dirty="0"/>
              <a:t> </a:t>
            </a:r>
            <a:r>
              <a:rPr lang="ar-EG" dirty="0" smtClean="0"/>
              <a:t>وكذلك </a:t>
            </a:r>
            <a:r>
              <a:rPr lang="ar-EG" dirty="0"/>
              <a:t>التأثيرات القلبية</a:t>
            </a:r>
            <a:endParaRPr lang="en-US" dirty="0">
              <a:solidFill>
                <a:schemeClr val="accent2"/>
              </a:solidFill>
            </a:endParaRPr>
          </a:p>
          <a:p>
            <a:pPr marL="109728" indent="0">
              <a:buNone/>
            </a:pPr>
            <a:endParaRPr lang="ar-SY" dirty="0"/>
          </a:p>
          <a:p>
            <a:pPr marL="109728" indent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41211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ar-EG" dirty="0">
                <a:solidFill>
                  <a:schemeClr val="accent3"/>
                </a:solidFill>
              </a:rPr>
              <a:t>التأثيرات </a:t>
            </a:r>
            <a:r>
              <a:rPr lang="ar-EG" dirty="0" smtClean="0">
                <a:solidFill>
                  <a:schemeClr val="accent3"/>
                </a:solidFill>
              </a:rPr>
              <a:t>الجانبية: </a:t>
            </a:r>
            <a:r>
              <a:rPr lang="ar-EG" dirty="0"/>
              <a:t>نقص شامل لعناصر الدم – </a:t>
            </a:r>
            <a:r>
              <a:rPr lang="ar-EG" dirty="0">
                <a:solidFill>
                  <a:srgbClr val="FF0000"/>
                </a:solidFill>
              </a:rPr>
              <a:t>بيلة دموية </a:t>
            </a:r>
            <a:r>
              <a:rPr lang="ar-EG" dirty="0"/>
              <a:t>– انتان – امساك – ألم </a:t>
            </a:r>
            <a:r>
              <a:rPr lang="ar-EG" dirty="0" smtClean="0"/>
              <a:t>ظهر- تعب </a:t>
            </a:r>
            <a:r>
              <a:rPr lang="ar-EG" dirty="0">
                <a:solidFill>
                  <a:srgbClr val="FF0000"/>
                </a:solidFill>
              </a:rPr>
              <a:t>– اعتلال أعصاب </a:t>
            </a:r>
            <a:r>
              <a:rPr lang="ar-EG" dirty="0"/>
              <a:t>– قهم – سعال- </a:t>
            </a:r>
            <a:r>
              <a:rPr lang="ar-EG" dirty="0">
                <a:solidFill>
                  <a:srgbClr val="FF0000"/>
                </a:solidFill>
              </a:rPr>
              <a:t>حاصة</a:t>
            </a:r>
            <a:r>
              <a:rPr lang="ar-EG" dirty="0"/>
              <a:t>- </a:t>
            </a:r>
            <a:r>
              <a:rPr lang="ar-EG" dirty="0">
                <a:solidFill>
                  <a:srgbClr val="FF0000"/>
                </a:solidFill>
              </a:rPr>
              <a:t>حمى – قصور كلوي</a:t>
            </a:r>
            <a:r>
              <a:rPr lang="ar-EG" dirty="0"/>
              <a:t>. </a:t>
            </a:r>
            <a:endParaRPr lang="ar-EG" dirty="0" smtClean="0"/>
          </a:p>
          <a:p>
            <a:pPr marL="109728" indent="0">
              <a:buNone/>
            </a:pPr>
            <a:endParaRPr lang="ar-EG" dirty="0"/>
          </a:p>
          <a:p>
            <a:pPr marL="109728" indent="0">
              <a:buNone/>
            </a:pPr>
            <a:r>
              <a:rPr lang="ar-SY" dirty="0" smtClean="0">
                <a:solidFill>
                  <a:schemeClr val="accent2"/>
                </a:solidFill>
              </a:rPr>
              <a:t>الجرعة</a:t>
            </a:r>
            <a:r>
              <a:rPr lang="ar-EG" dirty="0" smtClean="0">
                <a:solidFill>
                  <a:schemeClr val="accent2"/>
                </a:solidFill>
              </a:rPr>
              <a:t> 25مغ/م2</a:t>
            </a:r>
            <a:r>
              <a:rPr lang="ar-SY" dirty="0" smtClean="0"/>
              <a:t>تسريب </a:t>
            </a:r>
            <a:r>
              <a:rPr lang="ar-SY" dirty="0"/>
              <a:t>لمدة أكثر من ساعة كل ثلاثة أسابيع مع اعطاء </a:t>
            </a:r>
            <a:r>
              <a:rPr lang="ar-SY" dirty="0" err="1">
                <a:solidFill>
                  <a:schemeClr val="accent2"/>
                </a:solidFill>
              </a:rPr>
              <a:t>البرينيزولون</a:t>
            </a:r>
            <a:r>
              <a:rPr lang="ar-SY" dirty="0">
                <a:solidFill>
                  <a:schemeClr val="accent2"/>
                </a:solidFill>
              </a:rPr>
              <a:t> </a:t>
            </a:r>
            <a:r>
              <a:rPr lang="ar-EG" dirty="0" smtClean="0">
                <a:solidFill>
                  <a:schemeClr val="accent2"/>
                </a:solidFill>
              </a:rPr>
              <a:t>10مغ</a:t>
            </a:r>
            <a:r>
              <a:rPr lang="ar-SY" dirty="0" smtClean="0"/>
              <a:t> </a:t>
            </a:r>
            <a:r>
              <a:rPr lang="ar-SY" dirty="0" smtClean="0">
                <a:solidFill>
                  <a:schemeClr val="accent2"/>
                </a:solidFill>
              </a:rPr>
              <a:t>فموي يومياً</a:t>
            </a:r>
            <a:r>
              <a:rPr lang="ar-EG" dirty="0" smtClean="0">
                <a:solidFill>
                  <a:schemeClr val="accent2"/>
                </a:solidFill>
              </a:rPr>
              <a:t>..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9713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ar-SY" u="sng" dirty="0">
                <a:solidFill>
                  <a:srgbClr val="7030A0"/>
                </a:solidFill>
              </a:rPr>
              <a:t>المجموعة الثانية الأدوية المعدلة </a:t>
            </a:r>
            <a:r>
              <a:rPr lang="ar-SY" u="sng" dirty="0" smtClean="0">
                <a:solidFill>
                  <a:srgbClr val="7030A0"/>
                </a:solidFill>
              </a:rPr>
              <a:t>للمناعة</a:t>
            </a:r>
            <a:r>
              <a:rPr lang="ar-EG" u="sng" dirty="0" smtClean="0"/>
              <a:t>: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SIPULEUCEL(PROVENGE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ar-SY" u="sng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ar-SY" dirty="0"/>
              <a:t> هو علاج مناعي بالخلايا  يتألف </a:t>
            </a:r>
            <a:r>
              <a:rPr lang="ar-SY" dirty="0" smtClean="0"/>
              <a:t>من:</a:t>
            </a:r>
            <a:r>
              <a:rPr lang="ar-EG" dirty="0" smtClean="0"/>
              <a:t> </a:t>
            </a:r>
            <a:r>
              <a:rPr lang="ar-SY" dirty="0" smtClean="0">
                <a:solidFill>
                  <a:schemeClr val="accent6"/>
                </a:solidFill>
              </a:rPr>
              <a:t>خلايا </a:t>
            </a:r>
            <a:r>
              <a:rPr lang="ar-SY" dirty="0">
                <a:solidFill>
                  <a:schemeClr val="accent6"/>
                </a:solidFill>
              </a:rPr>
              <a:t>بالغة وحيدة النواة من الدم المحيطي أو </a:t>
            </a:r>
            <a:r>
              <a:rPr lang="ar-SY" dirty="0" err="1">
                <a:solidFill>
                  <a:schemeClr val="accent6"/>
                </a:solidFill>
              </a:rPr>
              <a:t>مايسمى</a:t>
            </a:r>
            <a:r>
              <a:rPr lang="ar-SY" dirty="0">
                <a:solidFill>
                  <a:schemeClr val="accent6"/>
                </a:solidFill>
              </a:rPr>
              <a:t> الخلايا المقدمة </a:t>
            </a:r>
            <a:r>
              <a:rPr lang="ar-SY" dirty="0" smtClean="0">
                <a:solidFill>
                  <a:schemeClr val="accent6"/>
                </a:solidFill>
              </a:rPr>
              <a:t>للمستضدات</a:t>
            </a:r>
            <a:r>
              <a:rPr lang="en-US" dirty="0" smtClean="0">
                <a:solidFill>
                  <a:schemeClr val="accent6"/>
                </a:solidFill>
              </a:rPr>
              <a:t>  </a:t>
            </a:r>
            <a:r>
              <a:rPr lang="en-US" dirty="0">
                <a:solidFill>
                  <a:schemeClr val="accent6"/>
                </a:solidFill>
              </a:rPr>
              <a:t> ANTIGENS PRESENTING </a:t>
            </a:r>
            <a:r>
              <a:rPr lang="en-US" dirty="0" smtClean="0">
                <a:solidFill>
                  <a:schemeClr val="accent6"/>
                </a:solidFill>
              </a:rPr>
              <a:t>CELLS</a:t>
            </a:r>
            <a:r>
              <a:rPr lang="ar-EG" dirty="0" smtClean="0">
                <a:solidFill>
                  <a:schemeClr val="accent6"/>
                </a:solidFill>
              </a:rPr>
              <a:t> </a:t>
            </a:r>
            <a:r>
              <a:rPr lang="ar-SY" dirty="0"/>
              <a:t>والتي </a:t>
            </a:r>
            <a:r>
              <a:rPr lang="ar-SY" dirty="0" err="1"/>
              <a:t>تتوضع</a:t>
            </a:r>
            <a:r>
              <a:rPr lang="ar-SY" dirty="0"/>
              <a:t> في محاليل الزرع مع </a:t>
            </a:r>
            <a:r>
              <a:rPr lang="ar-SY" dirty="0" smtClean="0"/>
              <a:t>البروتين</a:t>
            </a:r>
            <a:r>
              <a:rPr lang="ar-EG" dirty="0" smtClean="0"/>
              <a:t>..</a:t>
            </a:r>
          </a:p>
          <a:p>
            <a:pPr marL="109728" indent="0">
              <a:buNone/>
            </a:pPr>
            <a:r>
              <a:rPr lang="ar-SY" dirty="0" smtClean="0"/>
              <a:t> </a:t>
            </a:r>
            <a:r>
              <a:rPr lang="en-US" dirty="0">
                <a:solidFill>
                  <a:schemeClr val="accent6"/>
                </a:solidFill>
              </a:rPr>
              <a:t>(PAP-GM-CSF</a:t>
            </a:r>
            <a:r>
              <a:rPr lang="en-US" dirty="0" smtClean="0">
                <a:solidFill>
                  <a:schemeClr val="accent6"/>
                </a:solidFill>
              </a:rPr>
              <a:t>)</a:t>
            </a:r>
            <a:r>
              <a:rPr lang="ar-EG" dirty="0" smtClean="0">
                <a:solidFill>
                  <a:schemeClr val="accent6"/>
                </a:solidFill>
              </a:rPr>
              <a:t> </a:t>
            </a:r>
            <a:r>
              <a:rPr lang="ar-SY" dirty="0"/>
              <a:t>المؤلف من </a:t>
            </a:r>
            <a:r>
              <a:rPr lang="ar-SY" dirty="0" err="1"/>
              <a:t>فوسفاتاز</a:t>
            </a:r>
            <a:r>
              <a:rPr lang="ar-SY" dirty="0"/>
              <a:t> حامضية </a:t>
            </a:r>
            <a:r>
              <a:rPr lang="ar-SY" dirty="0" err="1"/>
              <a:t>موثية</a:t>
            </a:r>
            <a:r>
              <a:rPr lang="ar-SY" dirty="0"/>
              <a:t> مقترن بعامل النمو للخلايا المحببة والوحيدة تؤثر بشكل أساسي على </a:t>
            </a:r>
            <a:r>
              <a:rPr lang="ar-SY" dirty="0">
                <a:solidFill>
                  <a:srgbClr val="002060"/>
                </a:solidFill>
              </a:rPr>
              <a:t>الخلايا</a:t>
            </a:r>
            <a:r>
              <a:rPr lang="ar-SY" dirty="0"/>
              <a:t> </a:t>
            </a:r>
            <a:r>
              <a:rPr lang="ar-SY" dirty="0" smtClean="0">
                <a:solidFill>
                  <a:srgbClr val="002060"/>
                </a:solidFill>
              </a:rPr>
              <a:t>الحاملة</a:t>
            </a:r>
            <a:r>
              <a:rPr lang="ar-EG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CD54 </a:t>
            </a:r>
            <a:r>
              <a:rPr lang="en-US" dirty="0" smtClean="0">
                <a:solidFill>
                  <a:srgbClr val="002060"/>
                </a:solidFill>
              </a:rPr>
              <a:t>AUTOLOGUS</a:t>
            </a:r>
            <a:r>
              <a:rPr lang="ar-EG" dirty="0" smtClean="0"/>
              <a:t>..</a:t>
            </a:r>
          </a:p>
          <a:p>
            <a:pPr marL="109728" indent="0">
              <a:buNone/>
            </a:pPr>
            <a:endParaRPr lang="ar-EG" dirty="0" smtClean="0"/>
          </a:p>
          <a:p>
            <a:pPr marL="109728" indent="0">
              <a:buNone/>
            </a:pPr>
            <a:r>
              <a:rPr lang="ar-SY" dirty="0"/>
              <a:t>أظهرت الدراسات </a:t>
            </a:r>
            <a:r>
              <a:rPr lang="ar-SY" dirty="0">
                <a:solidFill>
                  <a:srgbClr val="FF0000"/>
                </a:solidFill>
              </a:rPr>
              <a:t>تحسن في البقيا الكلية والبقيا الحرة من المرض          </a:t>
            </a:r>
          </a:p>
          <a:p>
            <a:pPr marL="109728" indent="0">
              <a:buNone/>
            </a:pPr>
            <a:r>
              <a:rPr lang="ar-SY" u="sng" dirty="0">
                <a:solidFill>
                  <a:srgbClr val="7030A0"/>
                </a:solidFill>
              </a:rPr>
              <a:t>التأثيرات الجانبية: </a:t>
            </a:r>
            <a:r>
              <a:rPr lang="ar-SY" dirty="0">
                <a:solidFill>
                  <a:srgbClr val="FF0000"/>
                </a:solidFill>
              </a:rPr>
              <a:t>قشعريرة</a:t>
            </a:r>
            <a:r>
              <a:rPr lang="ar-SY" dirty="0"/>
              <a:t> – تعب عام- حمى – </a:t>
            </a:r>
            <a:r>
              <a:rPr lang="ar-SY" dirty="0">
                <a:solidFill>
                  <a:srgbClr val="FF0000"/>
                </a:solidFill>
              </a:rPr>
              <a:t>ألم ظهري </a:t>
            </a:r>
            <a:r>
              <a:rPr lang="ar-SY" dirty="0"/>
              <a:t>– </a:t>
            </a:r>
            <a:r>
              <a:rPr lang="ar-SY" dirty="0">
                <a:solidFill>
                  <a:srgbClr val="FF0000"/>
                </a:solidFill>
              </a:rPr>
              <a:t>آلام</a:t>
            </a:r>
            <a:r>
              <a:rPr lang="ar-SY" dirty="0"/>
              <a:t> </a:t>
            </a:r>
            <a:r>
              <a:rPr lang="ar-SY" dirty="0">
                <a:solidFill>
                  <a:srgbClr val="FF0000"/>
                </a:solidFill>
              </a:rPr>
              <a:t>مفاصل </a:t>
            </a:r>
            <a:r>
              <a:rPr lang="ar-SY" dirty="0" smtClean="0">
                <a:solidFill>
                  <a:srgbClr val="FF0000"/>
                </a:solidFill>
              </a:rPr>
              <a:t>معممة</a:t>
            </a:r>
            <a:r>
              <a:rPr lang="ar-EG" dirty="0" smtClean="0"/>
              <a:t>...</a:t>
            </a:r>
            <a:r>
              <a:rPr lang="ar-SY" dirty="0" smtClean="0"/>
              <a:t>                                                </a:t>
            </a:r>
            <a:endParaRPr lang="ar-SY" dirty="0">
              <a:solidFill>
                <a:schemeClr val="accent6"/>
              </a:solidFill>
            </a:endParaRPr>
          </a:p>
          <a:p>
            <a:pPr marL="109728" indent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2529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IPILIMUMAB</a:t>
            </a:r>
            <a:endParaRPr lang="ar-EG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ar-SY" dirty="0" smtClean="0"/>
              <a:t>هو </a:t>
            </a:r>
            <a:r>
              <a:rPr lang="ar-SY" dirty="0"/>
              <a:t>أضداد وحيد النسيلة ضد الخلايا اللمفاوية السامة للخلايا </a:t>
            </a:r>
            <a:r>
              <a:rPr lang="ar-SY" dirty="0" err="1"/>
              <a:t>التائية</a:t>
            </a:r>
            <a:r>
              <a:rPr lang="ar-SY" dirty="0"/>
              <a:t> </a:t>
            </a:r>
            <a:r>
              <a:rPr lang="ar-SY" dirty="0" smtClean="0"/>
              <a:t>تحمل</a:t>
            </a:r>
            <a:r>
              <a:rPr lang="ar-EG" dirty="0" smtClean="0"/>
              <a:t>  </a:t>
            </a:r>
            <a:r>
              <a:rPr lang="ar-SY" dirty="0" smtClean="0"/>
              <a:t>           </a:t>
            </a:r>
            <a:endParaRPr lang="ar-SY" dirty="0"/>
          </a:p>
          <a:p>
            <a:pPr marL="109728" indent="0">
              <a:buNone/>
            </a:pPr>
            <a:r>
              <a:rPr lang="en-US" u="sng" dirty="0" smtClean="0">
                <a:solidFill>
                  <a:schemeClr val="accent6"/>
                </a:solidFill>
              </a:rPr>
              <a:t>CTLA-4</a:t>
            </a:r>
            <a:r>
              <a:rPr lang="ar-EG" u="sng" dirty="0" smtClean="0">
                <a:solidFill>
                  <a:schemeClr val="accent6"/>
                </a:solidFill>
              </a:rPr>
              <a:t> </a:t>
            </a:r>
            <a:r>
              <a:rPr lang="ar-SY" u="sng" dirty="0">
                <a:solidFill>
                  <a:schemeClr val="accent6"/>
                </a:solidFill>
              </a:rPr>
              <a:t>(المستضد الرابع</a:t>
            </a:r>
            <a:r>
              <a:rPr lang="ar-SY" u="sng" dirty="0" smtClean="0">
                <a:solidFill>
                  <a:schemeClr val="accent6"/>
                </a:solidFill>
              </a:rPr>
              <a:t>)</a:t>
            </a:r>
            <a:r>
              <a:rPr lang="ar-EG" dirty="0" smtClean="0"/>
              <a:t>, </a:t>
            </a:r>
            <a:r>
              <a:rPr lang="ar-SY" dirty="0"/>
              <a:t>وتفعيل </a:t>
            </a:r>
            <a:r>
              <a:rPr lang="ar-SY" dirty="0" smtClean="0"/>
              <a:t>ال</a:t>
            </a:r>
            <a:r>
              <a:rPr lang="ar-EG" dirty="0" smtClean="0"/>
              <a:t> </a:t>
            </a:r>
            <a:r>
              <a:rPr lang="en-US" dirty="0"/>
              <a:t>(CTLA-4</a:t>
            </a:r>
            <a:r>
              <a:rPr lang="en-US" dirty="0" smtClean="0"/>
              <a:t>)</a:t>
            </a:r>
            <a:r>
              <a:rPr lang="ar-EG" dirty="0" smtClean="0"/>
              <a:t> </a:t>
            </a:r>
            <a:r>
              <a:rPr lang="ar-SY" dirty="0"/>
              <a:t>يؤدي الى تثبيط تفعيل الخلايا </a:t>
            </a:r>
            <a:r>
              <a:rPr lang="ar-SY" dirty="0" err="1"/>
              <a:t>التائية</a:t>
            </a:r>
            <a:r>
              <a:rPr lang="ar-SY" dirty="0"/>
              <a:t> </a:t>
            </a:r>
            <a:r>
              <a:rPr lang="ar-EG" dirty="0" smtClean="0"/>
              <a:t>..</a:t>
            </a:r>
          </a:p>
          <a:p>
            <a:pPr marL="109728" indent="0">
              <a:buNone/>
            </a:pPr>
            <a:endParaRPr lang="ar-EG" dirty="0" smtClean="0"/>
          </a:p>
          <a:p>
            <a:pPr marL="109728" indent="0">
              <a:buNone/>
            </a:pPr>
            <a:r>
              <a:rPr lang="ar-SY" dirty="0"/>
              <a:t>بينت أن له </a:t>
            </a:r>
            <a:r>
              <a:rPr lang="ar-SY" dirty="0">
                <a:solidFill>
                  <a:schemeClr val="accent2"/>
                </a:solidFill>
              </a:rPr>
              <a:t>استجابة مناعية </a:t>
            </a:r>
            <a:r>
              <a:rPr lang="ar-SY" dirty="0"/>
              <a:t>ذات فوائد سريرية يستخدم </a:t>
            </a:r>
            <a:r>
              <a:rPr lang="ar-SY" dirty="0">
                <a:solidFill>
                  <a:srgbClr val="FF0000"/>
                </a:solidFill>
              </a:rPr>
              <a:t>بالمشاركة مع الضهي التام أو المعالجة الكيماوية </a:t>
            </a:r>
            <a:r>
              <a:rPr lang="ar-SY" dirty="0" smtClean="0">
                <a:solidFill>
                  <a:srgbClr val="FF0000"/>
                </a:solidFill>
              </a:rPr>
              <a:t>الشعاعية</a:t>
            </a:r>
            <a:r>
              <a:rPr lang="ar-SY" dirty="0" smtClean="0">
                <a:solidFill>
                  <a:schemeClr val="accent2"/>
                </a:solidFill>
              </a:rPr>
              <a:t>. </a:t>
            </a:r>
            <a:endParaRPr lang="en-US" dirty="0" smtClean="0">
              <a:solidFill>
                <a:schemeClr val="accent2"/>
              </a:solidFill>
            </a:endParaRPr>
          </a:p>
          <a:p>
            <a:pPr marL="109728" indent="0">
              <a:buNone/>
            </a:pPr>
            <a:r>
              <a:rPr lang="ar-SY" dirty="0" smtClean="0">
                <a:solidFill>
                  <a:schemeClr val="accent2"/>
                </a:solidFill>
              </a:rPr>
              <a:t> </a:t>
            </a:r>
            <a:r>
              <a:rPr lang="ar-EG" dirty="0" smtClean="0">
                <a:solidFill>
                  <a:schemeClr val="accent2"/>
                </a:solidFill>
              </a:rPr>
              <a:t>الجرعة: 3</a:t>
            </a:r>
            <a:r>
              <a:rPr lang="ar-SY" dirty="0" smtClean="0">
                <a:solidFill>
                  <a:schemeClr val="accent2"/>
                </a:solidFill>
              </a:rPr>
              <a:t>ملغ/كغ </a:t>
            </a:r>
            <a:r>
              <a:rPr lang="ar-SY" dirty="0">
                <a:solidFill>
                  <a:schemeClr val="accent2"/>
                </a:solidFill>
              </a:rPr>
              <a:t>وريدي كل ثلاثة أسابيع ولأربع </a:t>
            </a:r>
            <a:r>
              <a:rPr lang="ar-SY" dirty="0" smtClean="0">
                <a:solidFill>
                  <a:schemeClr val="accent2"/>
                </a:solidFill>
              </a:rPr>
              <a:t>جرعات</a:t>
            </a:r>
            <a:r>
              <a:rPr lang="ar-EG" dirty="0" smtClean="0">
                <a:solidFill>
                  <a:schemeClr val="accent2"/>
                </a:solidFill>
              </a:rPr>
              <a:t>..</a:t>
            </a:r>
          </a:p>
          <a:p>
            <a:pPr marL="109728" indent="0">
              <a:buNone/>
            </a:pPr>
            <a:endParaRPr lang="ar-EG" dirty="0">
              <a:solidFill>
                <a:schemeClr val="accent2"/>
              </a:solidFill>
            </a:endParaRPr>
          </a:p>
          <a:p>
            <a:pPr marL="109728" indent="0">
              <a:buNone/>
            </a:pPr>
            <a:r>
              <a:rPr lang="ar-SY" dirty="0">
                <a:solidFill>
                  <a:srgbClr val="7030A0"/>
                </a:solidFill>
              </a:rPr>
              <a:t> التأثيرات الجانبية: </a:t>
            </a:r>
            <a:r>
              <a:rPr lang="ar-SY" dirty="0">
                <a:solidFill>
                  <a:schemeClr val="accent2"/>
                </a:solidFill>
              </a:rPr>
              <a:t>التهاب الأمعاء و </a:t>
            </a:r>
            <a:r>
              <a:rPr lang="ar-SY" dirty="0" err="1">
                <a:solidFill>
                  <a:schemeClr val="accent2"/>
                </a:solidFill>
              </a:rPr>
              <a:t>الكولونات</a:t>
            </a:r>
            <a:r>
              <a:rPr lang="ar-SY" dirty="0">
                <a:solidFill>
                  <a:schemeClr val="accent2"/>
                </a:solidFill>
              </a:rPr>
              <a:t> –التهاب الكبد – اعتلال الأعصاب – التهاب </a:t>
            </a:r>
            <a:r>
              <a:rPr lang="ar-SY" dirty="0" smtClean="0">
                <a:solidFill>
                  <a:schemeClr val="accent2"/>
                </a:solidFill>
              </a:rPr>
              <a:t>الجلد</a:t>
            </a:r>
            <a:r>
              <a:rPr lang="ar-SY" dirty="0">
                <a:solidFill>
                  <a:schemeClr val="accent2"/>
                </a:solidFill>
              </a:rPr>
              <a:t> – </a:t>
            </a:r>
            <a:r>
              <a:rPr lang="ar-SY" dirty="0" smtClean="0">
                <a:solidFill>
                  <a:schemeClr val="accent2"/>
                </a:solidFill>
              </a:rPr>
              <a:t>الاعتلالات </a:t>
            </a:r>
            <a:r>
              <a:rPr lang="ar-SY" dirty="0">
                <a:solidFill>
                  <a:schemeClr val="accent2"/>
                </a:solidFill>
              </a:rPr>
              <a:t>الغدية </a:t>
            </a:r>
            <a:r>
              <a:rPr lang="ar-SY" dirty="0" err="1">
                <a:solidFill>
                  <a:schemeClr val="accent2"/>
                </a:solidFill>
              </a:rPr>
              <a:t>الصماوية</a:t>
            </a:r>
            <a:r>
              <a:rPr lang="ar-SY" dirty="0">
                <a:solidFill>
                  <a:schemeClr val="accent2"/>
                </a:solidFill>
              </a:rPr>
              <a:t>: </a:t>
            </a:r>
            <a:r>
              <a:rPr lang="ar-SY" dirty="0"/>
              <a:t>التي تسبب: الإرهاق – الاسهال – الحكة – الطفح – </a:t>
            </a:r>
            <a:r>
              <a:rPr lang="ar-SY" dirty="0" smtClean="0"/>
              <a:t>التهاب </a:t>
            </a:r>
            <a:r>
              <a:rPr lang="ar-SY" dirty="0"/>
              <a:t>الكولون وتعنو على </a:t>
            </a:r>
            <a:r>
              <a:rPr lang="ar-SY" dirty="0" err="1" smtClean="0"/>
              <a:t>الستيروئيدات</a:t>
            </a:r>
            <a:r>
              <a:rPr lang="ar-EG" dirty="0" smtClean="0"/>
              <a:t>..</a:t>
            </a:r>
            <a:r>
              <a:rPr lang="ar-SY" dirty="0" smtClean="0"/>
              <a:t> </a:t>
            </a:r>
            <a:endParaRPr lang="ar-SY" dirty="0"/>
          </a:p>
          <a:p>
            <a:pPr marL="109728" indent="0">
              <a:buNone/>
            </a:pPr>
            <a:endParaRPr lang="ar-SY" dirty="0">
              <a:solidFill>
                <a:schemeClr val="accent2"/>
              </a:solidFill>
            </a:endParaRPr>
          </a:p>
          <a:p>
            <a:pPr marL="109728" indent="0">
              <a:buNone/>
            </a:pPr>
            <a:endParaRPr lang="ar-SY" dirty="0"/>
          </a:p>
          <a:p>
            <a:pPr marL="109728" indent="0">
              <a:buNone/>
            </a:pPr>
            <a:endParaRPr lang="ar-SY" dirty="0"/>
          </a:p>
          <a:p>
            <a:pPr marL="109728" indent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843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648072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ar-SY" u="sng" dirty="0">
                <a:solidFill>
                  <a:srgbClr val="7030A0"/>
                </a:solidFill>
              </a:rPr>
              <a:t>المجموعة الثالثة :معاكسات الهرمون المطلق </a:t>
            </a:r>
            <a:r>
              <a:rPr lang="ar-SY" u="sng" dirty="0" err="1">
                <a:solidFill>
                  <a:srgbClr val="7030A0"/>
                </a:solidFill>
              </a:rPr>
              <a:t>للحاثات</a:t>
            </a:r>
            <a:r>
              <a:rPr lang="ar-SY" u="sng" dirty="0">
                <a:solidFill>
                  <a:srgbClr val="7030A0"/>
                </a:solidFill>
              </a:rPr>
              <a:t> </a:t>
            </a:r>
            <a:r>
              <a:rPr lang="ar-SY" u="sng" dirty="0" err="1">
                <a:solidFill>
                  <a:srgbClr val="7030A0"/>
                </a:solidFill>
              </a:rPr>
              <a:t>القندية</a:t>
            </a:r>
            <a:r>
              <a:rPr lang="ar-SY" u="sng" dirty="0">
                <a:solidFill>
                  <a:srgbClr val="7030A0"/>
                </a:solidFill>
              </a:rPr>
              <a:t> </a:t>
            </a:r>
            <a:endParaRPr lang="ar-EG" u="sng" dirty="0" smtClean="0">
              <a:solidFill>
                <a:srgbClr val="7030A0"/>
              </a:solidFill>
            </a:endParaRPr>
          </a:p>
          <a:p>
            <a:pPr marL="109728" indent="0">
              <a:buNone/>
            </a:pPr>
            <a:r>
              <a:rPr lang="ar-SY" dirty="0" smtClean="0"/>
              <a:t>الهدف </a:t>
            </a:r>
            <a:r>
              <a:rPr lang="ar-SY" dirty="0"/>
              <a:t>الأساسي ورم الموثة هو </a:t>
            </a:r>
            <a:r>
              <a:rPr lang="ar-SY" dirty="0">
                <a:solidFill>
                  <a:schemeClr val="accent6"/>
                </a:solidFill>
              </a:rPr>
              <a:t>الحرمان الكامل من </a:t>
            </a:r>
            <a:r>
              <a:rPr lang="ar-SY" dirty="0" err="1">
                <a:solidFill>
                  <a:schemeClr val="accent6"/>
                </a:solidFill>
              </a:rPr>
              <a:t>الأندروجينات</a:t>
            </a:r>
            <a:r>
              <a:rPr lang="ar-SY" dirty="0">
                <a:solidFill>
                  <a:schemeClr val="accent6"/>
                </a:solidFill>
              </a:rPr>
              <a:t> </a:t>
            </a:r>
            <a:r>
              <a:rPr lang="ar-EG" dirty="0" smtClean="0"/>
              <a:t>إ</a:t>
            </a:r>
            <a:r>
              <a:rPr lang="ar-SY" dirty="0" smtClean="0"/>
              <a:t>ما </a:t>
            </a:r>
            <a:r>
              <a:rPr lang="ar-SY" dirty="0"/>
              <a:t>ب </a:t>
            </a:r>
            <a:r>
              <a:rPr lang="ar-SY" dirty="0">
                <a:solidFill>
                  <a:schemeClr val="accent2"/>
                </a:solidFill>
              </a:rPr>
              <a:t>استئصال الخصيتين الجراحي أو الأدوية المعاكسة </a:t>
            </a:r>
            <a:r>
              <a:rPr lang="ar-SY" dirty="0" err="1">
                <a:solidFill>
                  <a:schemeClr val="accent2"/>
                </a:solidFill>
              </a:rPr>
              <a:t>للحاثات</a:t>
            </a:r>
            <a:r>
              <a:rPr lang="ar-SY" dirty="0">
                <a:solidFill>
                  <a:schemeClr val="accent2"/>
                </a:solidFill>
              </a:rPr>
              <a:t> </a:t>
            </a:r>
            <a:r>
              <a:rPr lang="ar-SY" dirty="0" err="1" smtClean="0">
                <a:solidFill>
                  <a:schemeClr val="accent2"/>
                </a:solidFill>
              </a:rPr>
              <a:t>القندية</a:t>
            </a:r>
            <a:r>
              <a:rPr lang="ar-EG" dirty="0" smtClean="0">
                <a:solidFill>
                  <a:schemeClr val="accent2"/>
                </a:solidFill>
              </a:rPr>
              <a:t>..</a:t>
            </a:r>
          </a:p>
          <a:p>
            <a:pPr marL="109728" indent="0">
              <a:buNone/>
            </a:pPr>
            <a:endParaRPr lang="ar-EG" dirty="0">
              <a:solidFill>
                <a:schemeClr val="accent2"/>
              </a:solidFill>
            </a:endParaRPr>
          </a:p>
          <a:p>
            <a:pPr marL="109728" indent="0">
              <a:buNone/>
            </a:pPr>
            <a:r>
              <a:rPr lang="ar-SY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DEGARELIX (FIRMAGON)</a:t>
            </a:r>
            <a:r>
              <a:rPr lang="ar-SY" dirty="0" smtClean="0">
                <a:solidFill>
                  <a:srgbClr val="FF0000"/>
                </a:solidFill>
              </a:rPr>
              <a:t>       </a:t>
            </a:r>
            <a:endParaRPr lang="ar-SY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ar-SY" dirty="0" smtClean="0">
                <a:solidFill>
                  <a:schemeClr val="accent6"/>
                </a:solidFill>
              </a:rPr>
              <a:t> </a:t>
            </a:r>
            <a:r>
              <a:rPr lang="ar-SY" dirty="0"/>
              <a:t>يؤدي الى </a:t>
            </a:r>
            <a:r>
              <a:rPr lang="ar-SY" dirty="0">
                <a:solidFill>
                  <a:srgbClr val="FF0000"/>
                </a:solidFill>
              </a:rPr>
              <a:t>هبوط سريع للتستوستيرون الى مستوى الحضيض خلال ثلاثة أيام مقارنة مع </a:t>
            </a:r>
            <a:r>
              <a:rPr lang="ar-SY" dirty="0" err="1" smtClean="0">
                <a:solidFill>
                  <a:srgbClr val="FF0000"/>
                </a:solidFill>
              </a:rPr>
              <a:t>الليبروليد</a:t>
            </a:r>
            <a:r>
              <a:rPr lang="ar-EG" dirty="0" smtClean="0">
                <a:solidFill>
                  <a:schemeClr val="accent2"/>
                </a:solidFill>
              </a:rPr>
              <a:t>..</a:t>
            </a:r>
            <a:r>
              <a:rPr lang="ar-SY" dirty="0" smtClean="0"/>
              <a:t> </a:t>
            </a:r>
            <a:r>
              <a:rPr lang="ar-SY" dirty="0"/>
              <a:t>وقد أدى الى </a:t>
            </a:r>
            <a:r>
              <a:rPr lang="ar-SY" dirty="0">
                <a:solidFill>
                  <a:schemeClr val="accent1"/>
                </a:solidFill>
              </a:rPr>
              <a:t>نقص معتبر في</a:t>
            </a:r>
            <a:r>
              <a:rPr lang="ar-SY" dirty="0" smtClean="0">
                <a:solidFill>
                  <a:schemeClr val="accent6"/>
                </a:solidFill>
              </a:rPr>
              <a:t> </a:t>
            </a:r>
            <a:r>
              <a:rPr lang="ar-SY" dirty="0" smtClean="0">
                <a:solidFill>
                  <a:schemeClr val="accent1"/>
                </a:solidFill>
              </a:rPr>
              <a:t>نسبة </a:t>
            </a:r>
            <a:r>
              <a:rPr lang="ar-SY" dirty="0">
                <a:solidFill>
                  <a:schemeClr val="accent1"/>
                </a:solidFill>
              </a:rPr>
              <a:t>نكس ال</a:t>
            </a:r>
            <a:r>
              <a:rPr lang="ar-SY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PSA</a:t>
            </a:r>
            <a:r>
              <a:rPr lang="ar-EG" dirty="0" smtClean="0">
                <a:solidFill>
                  <a:schemeClr val="accent1"/>
                </a:solidFill>
              </a:rPr>
              <a:t> </a:t>
            </a:r>
            <a:r>
              <a:rPr lang="ar-SY" dirty="0">
                <a:solidFill>
                  <a:schemeClr val="accent1"/>
                </a:solidFill>
              </a:rPr>
              <a:t>كنتيجة نهائية </a:t>
            </a:r>
            <a:r>
              <a:rPr lang="ar-SY" dirty="0" smtClean="0">
                <a:solidFill>
                  <a:schemeClr val="accent1"/>
                </a:solidFill>
              </a:rPr>
              <a:t>ثانوية</a:t>
            </a:r>
            <a:r>
              <a:rPr lang="ar-EG" dirty="0" smtClean="0">
                <a:solidFill>
                  <a:schemeClr val="accent1"/>
                </a:solidFill>
              </a:rPr>
              <a:t>..</a:t>
            </a:r>
            <a:r>
              <a:rPr lang="ar-SY" dirty="0" smtClean="0">
                <a:solidFill>
                  <a:schemeClr val="accent1"/>
                </a:solidFill>
              </a:rPr>
              <a:t> </a:t>
            </a:r>
            <a:endParaRPr lang="ar-EG" dirty="0" smtClean="0">
              <a:solidFill>
                <a:schemeClr val="accent1"/>
              </a:solidFill>
            </a:endParaRPr>
          </a:p>
          <a:p>
            <a:pPr marL="109728" indent="0">
              <a:buNone/>
            </a:pPr>
            <a:r>
              <a:rPr lang="ar-SY" dirty="0"/>
              <a:t>مستطب هذا العلاج للمرضى الذين يحتاجون الى </a:t>
            </a:r>
            <a:r>
              <a:rPr lang="ar-SY" dirty="0">
                <a:solidFill>
                  <a:srgbClr val="FF0000"/>
                </a:solidFill>
              </a:rPr>
              <a:t>علاج سريع لخفض </a:t>
            </a:r>
            <a:r>
              <a:rPr lang="ar-SY" dirty="0" err="1">
                <a:solidFill>
                  <a:srgbClr val="FF0000"/>
                </a:solidFill>
              </a:rPr>
              <a:t>الأندروجينات</a:t>
            </a:r>
            <a:r>
              <a:rPr lang="ar-SY" dirty="0">
                <a:solidFill>
                  <a:srgbClr val="FF0000"/>
                </a:solidFill>
              </a:rPr>
              <a:t> والذين لديهم خطر شديد لحدوث ظاهرة التوهج و وجود آلام عظمية وانسداد الاحليل </a:t>
            </a:r>
            <a:r>
              <a:rPr lang="ar-EG" dirty="0" smtClean="0">
                <a:solidFill>
                  <a:srgbClr val="FF0000"/>
                </a:solidFill>
              </a:rPr>
              <a:t>أ</a:t>
            </a:r>
            <a:r>
              <a:rPr lang="ar-SY" dirty="0" smtClean="0">
                <a:solidFill>
                  <a:srgbClr val="FF0000"/>
                </a:solidFill>
              </a:rPr>
              <a:t>و </a:t>
            </a:r>
            <a:r>
              <a:rPr lang="ar-SY" dirty="0">
                <a:solidFill>
                  <a:srgbClr val="FF0000"/>
                </a:solidFill>
              </a:rPr>
              <a:t>انضغاط النخاع الشوكي</a:t>
            </a:r>
            <a:r>
              <a:rPr lang="ar-SY" dirty="0" smtClean="0">
                <a:solidFill>
                  <a:schemeClr val="accent6"/>
                </a:solidFill>
              </a:rPr>
              <a:t>.</a:t>
            </a:r>
            <a:endParaRPr lang="ar-EG" dirty="0" smtClean="0">
              <a:solidFill>
                <a:schemeClr val="accent6"/>
              </a:solidFill>
            </a:endParaRPr>
          </a:p>
          <a:p>
            <a:pPr marL="109728" indent="0">
              <a:buNone/>
            </a:pPr>
            <a:r>
              <a:rPr lang="ar-EG" dirty="0">
                <a:solidFill>
                  <a:srgbClr val="7030A0"/>
                </a:solidFill>
              </a:rPr>
              <a:t>التأثيرات الجانبية: </a:t>
            </a:r>
            <a:r>
              <a:rPr lang="ar-EG" dirty="0"/>
              <a:t>زيادة الوزن – ظاهرة التوهج – ارتفاع </a:t>
            </a:r>
            <a:r>
              <a:rPr lang="en-US" dirty="0"/>
              <a:t>GGT </a:t>
            </a:r>
            <a:endParaRPr lang="ar-EG" dirty="0"/>
          </a:p>
          <a:p>
            <a:pPr marL="109728" indent="0">
              <a:buNone/>
            </a:pPr>
            <a:r>
              <a:rPr lang="ar-EG" dirty="0" smtClean="0"/>
              <a:t> المصل..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33235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/>
          <a:lstStyle/>
          <a:p>
            <a:pPr marL="109728" indent="0">
              <a:buNone/>
            </a:pPr>
            <a:r>
              <a:rPr lang="ar-SY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المجموعة الرابعة مثبطات </a:t>
            </a:r>
            <a:r>
              <a:rPr lang="ar-SY" u="sng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السيتوكروم</a:t>
            </a:r>
            <a:r>
              <a:rPr lang="ar-EG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en-US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(CYP-17</a:t>
            </a:r>
            <a:r>
              <a:rPr lang="en-US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ar-EG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109728" indent="0">
              <a:buNone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:ABIRATERONE(ZYTIGA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ar-E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ar-E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E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كخط تالي للنكس بعد </a:t>
            </a:r>
            <a:r>
              <a:rPr lang="ar-E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الدوسيتاكسيل</a:t>
            </a:r>
            <a:r>
              <a:rPr lang="ar-E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 هو </a:t>
            </a:r>
            <a:r>
              <a:rPr lang="ar-EG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مثبط حديث للأنزيم </a:t>
            </a:r>
            <a:r>
              <a:rPr lang="ar-E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الكظري..</a:t>
            </a:r>
          </a:p>
          <a:p>
            <a:pPr marL="109728" indent="0">
              <a:buNone/>
            </a:pPr>
            <a:r>
              <a:rPr lang="ar-E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Y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أظهر تحسن الطور الثالث في </a:t>
            </a:r>
            <a:r>
              <a:rPr lang="ar-SY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البقيا العامة والبقيا الحرة من المرض </a:t>
            </a:r>
            <a:r>
              <a:rPr lang="ar-SY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بعد </a:t>
            </a:r>
            <a:r>
              <a:rPr lang="ar-SY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الدوسيتاكسيل</a:t>
            </a:r>
            <a:r>
              <a:rPr lang="ar-E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.. </a:t>
            </a:r>
            <a:r>
              <a:rPr lang="ar-SY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هذا الدواء مثبط </a:t>
            </a:r>
            <a:r>
              <a:rPr lang="ar-SY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للستيروئيدات</a:t>
            </a:r>
            <a:r>
              <a:rPr lang="ar-SY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Y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القشرية</a:t>
            </a:r>
            <a:r>
              <a:rPr lang="ar-E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..</a:t>
            </a:r>
          </a:p>
          <a:p>
            <a:pPr marL="109728" indent="0">
              <a:buNone/>
            </a:pPr>
            <a:endParaRPr lang="ar-E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ar-SY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التأثيرات الجانبية : </a:t>
            </a:r>
            <a:r>
              <a:rPr lang="ar-SY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ارتفاع خمائر الكبد </a:t>
            </a:r>
            <a:r>
              <a:rPr lang="ar-SY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– تورم المفاصل – </a:t>
            </a:r>
            <a:r>
              <a:rPr lang="ar-SY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نقص</a:t>
            </a:r>
            <a:r>
              <a:rPr lang="ar-SY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Y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بوتاسيوم</a:t>
            </a:r>
            <a:r>
              <a:rPr lang="ar-SY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ar-SY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وذمة</a:t>
            </a:r>
            <a:r>
              <a:rPr lang="ar-SY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– ألم عضلي – </a:t>
            </a:r>
            <a:r>
              <a:rPr lang="ar-SY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توهج </a:t>
            </a:r>
            <a:r>
              <a:rPr lang="ar-SY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ar-SY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ارتفاع توتر شرياني </a:t>
            </a:r>
            <a:r>
              <a:rPr lang="ar-SY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ar-SY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زيادة الانتان التنفسي العلوي </a:t>
            </a:r>
            <a:r>
              <a:rPr lang="ar-SY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– تعدد مرات </a:t>
            </a:r>
            <a:r>
              <a:rPr lang="ar-SY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التبول</a:t>
            </a:r>
            <a:r>
              <a:rPr lang="ar-SY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ar-SY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Y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عسرة </a:t>
            </a:r>
            <a:r>
              <a:rPr lang="ar-SY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الهضم</a:t>
            </a:r>
            <a:r>
              <a:rPr lang="ar-SY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ar-SY" sz="2100" dirty="0" smtClean="0">
                <a:solidFill>
                  <a:srgbClr val="A50E82"/>
                </a:solidFill>
                <a:latin typeface="Arial" pitchFamily="34" charset="0"/>
                <a:cs typeface="Arial" pitchFamily="34" charset="0"/>
              </a:rPr>
              <a:t>             </a:t>
            </a:r>
            <a:endParaRPr lang="ar-SY" sz="2100" dirty="0">
              <a:solidFill>
                <a:srgbClr val="A50E82"/>
              </a:solidFill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ar-SY" sz="2100" u="sng" dirty="0" smtClean="0">
                <a:solidFill>
                  <a:srgbClr val="A50E82"/>
                </a:solidFill>
                <a:latin typeface="Arial" pitchFamily="34" charset="0"/>
                <a:cs typeface="Arial" pitchFamily="34" charset="0"/>
              </a:rPr>
              <a:t>الجرعة : 1 غ يومياً مع </a:t>
            </a:r>
            <a:r>
              <a:rPr lang="ar-SY" sz="2100" u="sng" dirty="0" err="1" smtClean="0">
                <a:solidFill>
                  <a:srgbClr val="A50E82"/>
                </a:solidFill>
                <a:latin typeface="Arial" pitchFamily="34" charset="0"/>
                <a:cs typeface="Arial" pitchFamily="34" charset="0"/>
              </a:rPr>
              <a:t>بريدنيزولون</a:t>
            </a:r>
            <a:r>
              <a:rPr lang="ar-SY" sz="2100" u="sng" dirty="0" smtClean="0">
                <a:solidFill>
                  <a:srgbClr val="A50E82"/>
                </a:solidFill>
                <a:latin typeface="Arial" pitchFamily="34" charset="0"/>
                <a:cs typeface="Arial" pitchFamily="34" charset="0"/>
              </a:rPr>
              <a:t> 5 ملغ مرتين </a:t>
            </a:r>
            <a:endParaRPr lang="ar-EG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0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:ORTERONAL (TAK700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ar-SY" dirty="0">
                <a:solidFill>
                  <a:srgbClr val="FF0000"/>
                </a:solidFill>
              </a:rPr>
              <a:t> </a:t>
            </a:r>
            <a:endParaRPr lang="ar-EG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ar-SY" dirty="0" smtClean="0"/>
              <a:t>هو </a:t>
            </a:r>
            <a:r>
              <a:rPr lang="ar-SY" dirty="0">
                <a:solidFill>
                  <a:schemeClr val="accent2"/>
                </a:solidFill>
              </a:rPr>
              <a:t>مثبط </a:t>
            </a:r>
            <a:r>
              <a:rPr lang="ar-SY" dirty="0" err="1">
                <a:solidFill>
                  <a:schemeClr val="accent2"/>
                </a:solidFill>
              </a:rPr>
              <a:t>للسيتوكروم</a:t>
            </a:r>
            <a:r>
              <a:rPr lang="ar-SY" dirty="0">
                <a:solidFill>
                  <a:schemeClr val="accent2"/>
                </a:solidFill>
              </a:rPr>
              <a:t> </a:t>
            </a:r>
            <a:r>
              <a:rPr lang="ar-SY" dirty="0">
                <a:solidFill>
                  <a:schemeClr val="accent6"/>
                </a:solidFill>
              </a:rPr>
              <a:t>فعاليته غير معتمدة على الجرعة </a:t>
            </a:r>
            <a:r>
              <a:rPr lang="ar-SY" dirty="0"/>
              <a:t>لذلك يمكن </a:t>
            </a:r>
            <a:r>
              <a:rPr lang="ar-EG" dirty="0" smtClean="0"/>
              <a:t>أ</a:t>
            </a:r>
            <a:r>
              <a:rPr lang="ar-SY" dirty="0" smtClean="0"/>
              <a:t>ن</a:t>
            </a:r>
            <a:r>
              <a:rPr lang="ar-EG" dirty="0" smtClean="0"/>
              <a:t> </a:t>
            </a:r>
            <a:r>
              <a:rPr lang="ar-SY" dirty="0" smtClean="0"/>
              <a:t> </a:t>
            </a:r>
            <a:r>
              <a:rPr lang="ar-SY" dirty="0"/>
              <a:t>يستخدم ب</a:t>
            </a:r>
            <a:r>
              <a:rPr lang="ar-SY" dirty="0">
                <a:solidFill>
                  <a:schemeClr val="accent2"/>
                </a:solidFill>
              </a:rPr>
              <a:t>جرعات صغيرة وهو </a:t>
            </a:r>
            <a:r>
              <a:rPr lang="ar-SY" dirty="0">
                <a:solidFill>
                  <a:schemeClr val="accent6"/>
                </a:solidFill>
              </a:rPr>
              <a:t>غير مثبط </a:t>
            </a:r>
            <a:r>
              <a:rPr lang="ar-SY" dirty="0" err="1">
                <a:solidFill>
                  <a:schemeClr val="accent6"/>
                </a:solidFill>
              </a:rPr>
              <a:t>للستيروئيدات</a:t>
            </a:r>
            <a:r>
              <a:rPr lang="ar-SY" dirty="0">
                <a:solidFill>
                  <a:schemeClr val="accent6"/>
                </a:solidFill>
              </a:rPr>
              <a:t> </a:t>
            </a:r>
            <a:r>
              <a:rPr lang="ar-SY" dirty="0" smtClean="0">
                <a:solidFill>
                  <a:schemeClr val="accent6"/>
                </a:solidFill>
              </a:rPr>
              <a:t>القشرية</a:t>
            </a:r>
            <a:r>
              <a:rPr lang="ar-EG" dirty="0" smtClean="0">
                <a:solidFill>
                  <a:schemeClr val="accent6"/>
                </a:solidFill>
              </a:rPr>
              <a:t>..</a:t>
            </a:r>
          </a:p>
          <a:p>
            <a:pPr marL="109728" indent="0">
              <a:buNone/>
            </a:pPr>
            <a:endParaRPr lang="ar-EG" dirty="0">
              <a:solidFill>
                <a:schemeClr val="accent6"/>
              </a:solidFill>
            </a:endParaRPr>
          </a:p>
          <a:p>
            <a:pPr marL="109728" indent="0">
              <a:buNone/>
            </a:pPr>
            <a:r>
              <a:rPr lang="ar-SY" dirty="0">
                <a:solidFill>
                  <a:srgbClr val="FF0000"/>
                </a:solidFill>
              </a:rPr>
              <a:t>مضادات </a:t>
            </a:r>
            <a:r>
              <a:rPr lang="ar-SY" dirty="0" smtClean="0">
                <a:solidFill>
                  <a:srgbClr val="FF0000"/>
                </a:solidFill>
              </a:rPr>
              <a:t>الأندروجين</a:t>
            </a:r>
            <a:r>
              <a:rPr lang="en-US" dirty="0" smtClean="0">
                <a:solidFill>
                  <a:srgbClr val="FF0000"/>
                </a:solidFill>
              </a:rPr>
              <a:t>MDV3100</a:t>
            </a:r>
            <a:r>
              <a:rPr lang="ar-EG" dirty="0" smtClean="0">
                <a:solidFill>
                  <a:srgbClr val="FF0000"/>
                </a:solidFill>
              </a:rPr>
              <a:t>:</a:t>
            </a:r>
          </a:p>
          <a:p>
            <a:pPr marL="109728" indent="0">
              <a:buNone/>
            </a:pPr>
            <a:endParaRPr lang="ar-SY" dirty="0"/>
          </a:p>
          <a:p>
            <a:pPr marL="109728" indent="0">
              <a:buNone/>
            </a:pPr>
            <a:r>
              <a:rPr lang="ar-SY" dirty="0"/>
              <a:t>هو </a:t>
            </a:r>
            <a:r>
              <a:rPr lang="ar-SY" dirty="0">
                <a:solidFill>
                  <a:schemeClr val="accent2"/>
                </a:solidFill>
              </a:rPr>
              <a:t>معاكس للأندروجين الفموي </a:t>
            </a:r>
            <a:r>
              <a:rPr lang="ar-SY" dirty="0">
                <a:solidFill>
                  <a:schemeClr val="accent6"/>
                </a:solidFill>
              </a:rPr>
              <a:t>وله ولع شديد بمستقبلات الأندروجين </a:t>
            </a:r>
            <a:r>
              <a:rPr lang="ar-SY" dirty="0"/>
              <a:t>أكثر من </a:t>
            </a:r>
            <a:r>
              <a:rPr lang="ar-SY" dirty="0" err="1" smtClean="0"/>
              <a:t>البيكالوتاميد</a:t>
            </a:r>
            <a:r>
              <a:rPr lang="ar-EG" dirty="0" smtClean="0"/>
              <a:t>..</a:t>
            </a:r>
            <a:r>
              <a:rPr lang="ar-SY" dirty="0" smtClean="0"/>
              <a:t>                                            </a:t>
            </a:r>
            <a:endParaRPr lang="ar-SY" dirty="0"/>
          </a:p>
          <a:p>
            <a:pPr marL="109728" indent="0">
              <a:buNone/>
            </a:pPr>
            <a:r>
              <a:rPr lang="ar-SY" dirty="0"/>
              <a:t>يستخدم في </a:t>
            </a:r>
            <a:r>
              <a:rPr lang="ar-SY" dirty="0">
                <a:solidFill>
                  <a:srgbClr val="FF0000"/>
                </a:solidFill>
              </a:rPr>
              <a:t>الطور الأول والثاني للمرضى الذين لم يخضعوا لأي علاج كيميائي </a:t>
            </a:r>
            <a:r>
              <a:rPr lang="ar-SY" dirty="0" smtClean="0">
                <a:solidFill>
                  <a:srgbClr val="FF0000"/>
                </a:solidFill>
              </a:rPr>
              <a:t>أو </a:t>
            </a:r>
            <a:r>
              <a:rPr lang="ar-SY" dirty="0">
                <a:solidFill>
                  <a:srgbClr val="FF0000"/>
                </a:solidFill>
              </a:rPr>
              <a:t>بعد النكس على </a:t>
            </a:r>
            <a:r>
              <a:rPr lang="ar-SY" dirty="0" err="1" smtClean="0">
                <a:solidFill>
                  <a:srgbClr val="FF0000"/>
                </a:solidFill>
              </a:rPr>
              <a:t>الدوسيتاكسيل</a:t>
            </a:r>
            <a:r>
              <a:rPr lang="ar-EG" dirty="0" smtClean="0">
                <a:solidFill>
                  <a:srgbClr val="FF0000"/>
                </a:solidFill>
              </a:rPr>
              <a:t>..</a:t>
            </a:r>
            <a:r>
              <a:rPr lang="ar-SY" dirty="0" smtClean="0">
                <a:solidFill>
                  <a:srgbClr val="FF0000"/>
                </a:solidFill>
              </a:rPr>
              <a:t> </a:t>
            </a:r>
            <a:r>
              <a:rPr lang="ar-SY" dirty="0" smtClean="0">
                <a:solidFill>
                  <a:schemeClr val="bg1"/>
                </a:solidFill>
              </a:rPr>
              <a:t>لأي </a:t>
            </a:r>
            <a:r>
              <a:rPr lang="ar-SY" dirty="0">
                <a:solidFill>
                  <a:schemeClr val="bg1"/>
                </a:solidFill>
              </a:rPr>
              <a:t>علاج كيميائي </a:t>
            </a:r>
          </a:p>
          <a:p>
            <a:pPr marL="109728" indent="0">
              <a:buNone/>
            </a:pPr>
            <a:endParaRPr lang="ar-SY" dirty="0"/>
          </a:p>
          <a:p>
            <a:pPr marL="109728" indent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20597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txBody>
          <a:bodyPr/>
          <a:lstStyle/>
          <a:p>
            <a:pPr marL="109728" indent="0">
              <a:buNone/>
            </a:pPr>
            <a:r>
              <a:rPr lang="ar-SY" u="sng" dirty="0">
                <a:solidFill>
                  <a:srgbClr val="7030A0"/>
                </a:solidFill>
              </a:rPr>
              <a:t>المجموعة الخامسة المعالجة المستهدفة للعظام : </a:t>
            </a:r>
            <a:endParaRPr lang="ar-EG" u="sng" dirty="0" smtClean="0">
              <a:solidFill>
                <a:srgbClr val="7030A0"/>
              </a:solidFill>
            </a:endParaRPr>
          </a:p>
          <a:p>
            <a:pPr marL="109728" indent="0">
              <a:buNone/>
            </a:pPr>
            <a:endParaRPr lang="ar-EG" dirty="0" smtClean="0"/>
          </a:p>
          <a:p>
            <a:pPr marL="109728" indent="0">
              <a:buNone/>
            </a:pPr>
            <a:r>
              <a:rPr lang="ar-SY" dirty="0" smtClean="0"/>
              <a:t>العوامل </a:t>
            </a:r>
            <a:r>
              <a:rPr lang="ar-SY" dirty="0"/>
              <a:t>التي تطلق من الخلايا </a:t>
            </a:r>
            <a:r>
              <a:rPr lang="ar-SY" dirty="0" err="1"/>
              <a:t>الورمية</a:t>
            </a:r>
            <a:r>
              <a:rPr lang="ar-SY" dirty="0"/>
              <a:t> تؤدي الى </a:t>
            </a:r>
            <a:r>
              <a:rPr lang="ar-SY" dirty="0">
                <a:solidFill>
                  <a:schemeClr val="accent2"/>
                </a:solidFill>
              </a:rPr>
              <a:t>تحريض </a:t>
            </a:r>
            <a:r>
              <a:rPr lang="ar-SY" dirty="0" err="1">
                <a:solidFill>
                  <a:schemeClr val="accent2"/>
                </a:solidFill>
              </a:rPr>
              <a:t>بانيات</a:t>
            </a:r>
            <a:r>
              <a:rPr lang="ar-SY" dirty="0">
                <a:solidFill>
                  <a:schemeClr val="accent2"/>
                </a:solidFill>
              </a:rPr>
              <a:t> العظم </a:t>
            </a:r>
            <a:r>
              <a:rPr lang="en-US" dirty="0">
                <a:solidFill>
                  <a:schemeClr val="accent2"/>
                </a:solidFill>
              </a:rPr>
              <a:t> osteoblast</a:t>
            </a:r>
            <a:r>
              <a:rPr lang="ar-SY" dirty="0" smtClean="0">
                <a:solidFill>
                  <a:schemeClr val="accent2"/>
                </a:solidFill>
              </a:rPr>
              <a:t> </a:t>
            </a:r>
            <a:r>
              <a:rPr lang="ar-SY" dirty="0"/>
              <a:t>مؤدية الى </a:t>
            </a:r>
            <a:r>
              <a:rPr lang="ar-SY" dirty="0">
                <a:solidFill>
                  <a:schemeClr val="accent6"/>
                </a:solidFill>
              </a:rPr>
              <a:t>النمو والتمايز وافراز عوامل النمو الى البيئة المجهرية العظمية</a:t>
            </a:r>
            <a:r>
              <a:rPr lang="ar-SY" dirty="0" smtClean="0">
                <a:solidFill>
                  <a:schemeClr val="accent6"/>
                </a:solidFill>
              </a:rPr>
              <a:t>.</a:t>
            </a:r>
            <a:endParaRPr lang="ar-EG" dirty="0" smtClean="0">
              <a:solidFill>
                <a:schemeClr val="accent6"/>
              </a:solidFill>
            </a:endParaRPr>
          </a:p>
          <a:p>
            <a:pPr marL="109728" indent="0">
              <a:buNone/>
            </a:pPr>
            <a:endParaRPr lang="ar-EG" dirty="0">
              <a:solidFill>
                <a:schemeClr val="accent6"/>
              </a:solidFill>
            </a:endParaRPr>
          </a:p>
          <a:p>
            <a:pPr marL="109728" indent="0">
              <a:buNone/>
            </a:pPr>
            <a:r>
              <a:rPr lang="ar-SY" dirty="0">
                <a:solidFill>
                  <a:schemeClr val="accent2"/>
                </a:solidFill>
              </a:rPr>
              <a:t> من جهة أخرى الخلايا </a:t>
            </a:r>
            <a:r>
              <a:rPr lang="ar-SY" dirty="0" err="1">
                <a:solidFill>
                  <a:schemeClr val="accent2"/>
                </a:solidFill>
              </a:rPr>
              <a:t>الورمية</a:t>
            </a:r>
            <a:r>
              <a:rPr lang="ar-SY" dirty="0">
                <a:solidFill>
                  <a:schemeClr val="accent2"/>
                </a:solidFill>
              </a:rPr>
              <a:t> الانتقالية تحرض </a:t>
            </a:r>
            <a:r>
              <a:rPr lang="ar-SY" dirty="0" smtClean="0">
                <a:solidFill>
                  <a:schemeClr val="accent2"/>
                </a:solidFill>
              </a:rPr>
              <a:t>كاسرات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ar-SY" dirty="0" smtClean="0">
                <a:solidFill>
                  <a:schemeClr val="accent2"/>
                </a:solidFill>
              </a:rPr>
              <a:t>العظم</a:t>
            </a:r>
            <a:r>
              <a:rPr lang="en-US" dirty="0" smtClean="0">
                <a:solidFill>
                  <a:schemeClr val="accent2"/>
                </a:solidFill>
              </a:rPr>
              <a:t>Osteoclast </a:t>
            </a:r>
            <a:r>
              <a:rPr lang="ar-EG" dirty="0" smtClean="0">
                <a:solidFill>
                  <a:schemeClr val="accent2"/>
                </a:solidFill>
              </a:rPr>
              <a:t> </a:t>
            </a:r>
            <a:r>
              <a:rPr lang="ar-SY" dirty="0" smtClean="0">
                <a:solidFill>
                  <a:schemeClr val="accent2"/>
                </a:solidFill>
              </a:rPr>
              <a:t>الى </a:t>
            </a:r>
            <a:r>
              <a:rPr lang="ar-SY" dirty="0">
                <a:solidFill>
                  <a:schemeClr val="accent2"/>
                </a:solidFill>
              </a:rPr>
              <a:t>ارتشاف العظم.     </a:t>
            </a:r>
          </a:p>
          <a:p>
            <a:pPr marL="109728" indent="0">
              <a:buNone/>
            </a:pPr>
            <a:r>
              <a:rPr lang="ar-SY" u="sng" dirty="0" smtClean="0"/>
              <a:t>                                             </a:t>
            </a:r>
            <a:endParaRPr lang="ar-SY" u="sng" dirty="0">
              <a:solidFill>
                <a:schemeClr val="accent6"/>
              </a:solidFill>
            </a:endParaRPr>
          </a:p>
          <a:p>
            <a:pPr marL="109728" indent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099949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/>
          <a:lstStyle/>
          <a:p>
            <a:pPr marL="109728" indent="0">
              <a:buNone/>
            </a:pPr>
            <a:r>
              <a:rPr lang="ar-SY" u="sng" dirty="0" err="1" smtClean="0">
                <a:solidFill>
                  <a:srgbClr val="7030A0"/>
                </a:solidFill>
              </a:rPr>
              <a:t>أولاً:مثبطات</a:t>
            </a:r>
            <a:r>
              <a:rPr lang="ar-SY" u="sng" dirty="0" smtClean="0">
                <a:solidFill>
                  <a:srgbClr val="7030A0"/>
                </a:solidFill>
              </a:rPr>
              <a:t> </a:t>
            </a:r>
            <a:r>
              <a:rPr lang="ar-SY" u="sng" dirty="0">
                <a:solidFill>
                  <a:srgbClr val="7030A0"/>
                </a:solidFill>
              </a:rPr>
              <a:t>مستقبلات </a:t>
            </a:r>
            <a:r>
              <a:rPr lang="ar-SY" u="sng" dirty="0" err="1">
                <a:solidFill>
                  <a:srgbClr val="7030A0"/>
                </a:solidFill>
              </a:rPr>
              <a:t>الأندوتيلين</a:t>
            </a:r>
            <a:r>
              <a:rPr lang="ar-SY" u="sng" dirty="0">
                <a:solidFill>
                  <a:srgbClr val="7030A0"/>
                </a:solidFill>
              </a:rPr>
              <a:t>: </a:t>
            </a:r>
            <a:endParaRPr lang="ar-EG" u="sng" dirty="0" smtClean="0">
              <a:solidFill>
                <a:srgbClr val="7030A0"/>
              </a:solidFill>
            </a:endParaRPr>
          </a:p>
          <a:p>
            <a:pPr marL="109728" indent="0">
              <a:buNone/>
            </a:pPr>
            <a:r>
              <a:rPr lang="ar-SY" u="sng" dirty="0" smtClean="0"/>
              <a:t>                                                                  </a:t>
            </a:r>
            <a:endParaRPr lang="ar-SY" u="sng" dirty="0">
              <a:solidFill>
                <a:schemeClr val="accent6"/>
              </a:solidFill>
            </a:endParaRPr>
          </a:p>
          <a:p>
            <a:pPr marL="109728" indent="0">
              <a:buNone/>
            </a:pPr>
            <a:r>
              <a:rPr lang="ar-SY" dirty="0">
                <a:solidFill>
                  <a:schemeClr val="accent6"/>
                </a:solidFill>
              </a:rPr>
              <a:t>الآلية:</a:t>
            </a:r>
            <a:r>
              <a:rPr lang="ar-SY" dirty="0"/>
              <a:t> له تأثيرات متعددة مثبطة للورم وبآليات مختلفة مثل: </a:t>
            </a:r>
            <a:r>
              <a:rPr lang="ar-SY" dirty="0">
                <a:solidFill>
                  <a:schemeClr val="accent6"/>
                </a:solidFill>
              </a:rPr>
              <a:t>تنشيط الموت الخلوي المبرمج _ مثبطات تشكل </a:t>
            </a:r>
            <a:r>
              <a:rPr lang="ar-SY" dirty="0" smtClean="0">
                <a:solidFill>
                  <a:schemeClr val="accent6"/>
                </a:solidFill>
              </a:rPr>
              <a:t>الأوعية.        </a:t>
            </a:r>
            <a:endParaRPr lang="ar-SY" dirty="0">
              <a:solidFill>
                <a:schemeClr val="accent2"/>
              </a:solidFill>
            </a:endParaRPr>
          </a:p>
          <a:p>
            <a:pPr marL="109728" indent="0">
              <a:buNone/>
            </a:pPr>
            <a:r>
              <a:rPr lang="ar-SY" dirty="0" smtClean="0"/>
              <a:t>                 </a:t>
            </a:r>
            <a:endParaRPr lang="ar-SY" dirty="0">
              <a:solidFill>
                <a:schemeClr val="accent6"/>
              </a:solidFill>
            </a:endParaRPr>
          </a:p>
          <a:p>
            <a:pPr marL="109728" indent="0">
              <a:buNone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ATASENTAN</a:t>
            </a:r>
            <a:r>
              <a:rPr lang="ar-SY" dirty="0"/>
              <a:t>هو </a:t>
            </a:r>
            <a:r>
              <a:rPr lang="ar-SY" dirty="0">
                <a:solidFill>
                  <a:schemeClr val="accent2"/>
                </a:solidFill>
              </a:rPr>
              <a:t>أول مثبط </a:t>
            </a:r>
            <a:r>
              <a:rPr lang="ar-SY" dirty="0" err="1">
                <a:solidFill>
                  <a:schemeClr val="accent2"/>
                </a:solidFill>
              </a:rPr>
              <a:t>للأندوتيلين</a:t>
            </a:r>
            <a:r>
              <a:rPr lang="ar-SY" dirty="0">
                <a:solidFill>
                  <a:schemeClr val="accent2"/>
                </a:solidFill>
              </a:rPr>
              <a:t>                                                    </a:t>
            </a:r>
            <a:endParaRPr lang="ar-SY" dirty="0"/>
          </a:p>
          <a:p>
            <a:pPr marL="109728" indent="0">
              <a:buNone/>
            </a:pPr>
            <a:r>
              <a:rPr lang="ar-SY" dirty="0"/>
              <a:t>بينت الدراسات فائدته في :                      </a:t>
            </a:r>
            <a:r>
              <a:rPr lang="ar-SY" dirty="0">
                <a:solidFill>
                  <a:schemeClr val="accent6"/>
                </a:solidFill>
              </a:rPr>
              <a:t>                       </a:t>
            </a:r>
          </a:p>
          <a:p>
            <a:pPr marL="109728" indent="0">
              <a:buNone/>
            </a:pPr>
            <a:r>
              <a:rPr lang="ar-SY" dirty="0" smtClean="0">
                <a:solidFill>
                  <a:schemeClr val="accent6"/>
                </a:solidFill>
              </a:rPr>
              <a:t>تحسين</a:t>
            </a:r>
            <a:r>
              <a:rPr lang="ar-EG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PFS </a:t>
            </a:r>
            <a:r>
              <a:rPr lang="ar-EG" dirty="0" smtClean="0">
                <a:solidFill>
                  <a:schemeClr val="accent6"/>
                </a:solidFill>
              </a:rPr>
              <a:t>.. </a:t>
            </a:r>
            <a:r>
              <a:rPr lang="ar-SY" dirty="0">
                <a:solidFill>
                  <a:schemeClr val="accent6"/>
                </a:solidFill>
              </a:rPr>
              <a:t>انقاص </a:t>
            </a:r>
            <a:r>
              <a:rPr lang="ar-SY" dirty="0" smtClean="0">
                <a:solidFill>
                  <a:schemeClr val="accent6"/>
                </a:solidFill>
              </a:rPr>
              <a:t>مستوى</a:t>
            </a:r>
            <a:r>
              <a:rPr lang="ar-EG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PSA</a:t>
            </a:r>
            <a:r>
              <a:rPr lang="ar-EG" dirty="0" smtClean="0">
                <a:solidFill>
                  <a:schemeClr val="accent6"/>
                </a:solidFill>
              </a:rPr>
              <a:t> </a:t>
            </a:r>
            <a:r>
              <a:rPr lang="ar-SY" dirty="0">
                <a:solidFill>
                  <a:schemeClr val="accent6"/>
                </a:solidFill>
              </a:rPr>
              <a:t>و </a:t>
            </a:r>
            <a:r>
              <a:rPr lang="ar-SY" dirty="0" err="1">
                <a:solidFill>
                  <a:schemeClr val="accent6"/>
                </a:solidFill>
              </a:rPr>
              <a:t>الفوسفاتاز</a:t>
            </a:r>
            <a:r>
              <a:rPr lang="ar-SY" dirty="0">
                <a:solidFill>
                  <a:schemeClr val="accent6"/>
                </a:solidFill>
              </a:rPr>
              <a:t> </a:t>
            </a:r>
            <a:r>
              <a:rPr lang="ar-SY" dirty="0" smtClean="0">
                <a:solidFill>
                  <a:schemeClr val="accent6"/>
                </a:solidFill>
              </a:rPr>
              <a:t>القلوية</a:t>
            </a:r>
            <a:r>
              <a:rPr lang="ar-EG" dirty="0" smtClean="0">
                <a:solidFill>
                  <a:schemeClr val="accent6"/>
                </a:solidFill>
              </a:rPr>
              <a:t>..</a:t>
            </a:r>
          </a:p>
          <a:p>
            <a:pPr marL="109728" indent="0">
              <a:buNone/>
            </a:pPr>
            <a:endParaRPr lang="ar-EG" dirty="0">
              <a:solidFill>
                <a:schemeClr val="accent6"/>
              </a:solidFill>
            </a:endParaRPr>
          </a:p>
          <a:p>
            <a:pPr marL="109728" indent="0">
              <a:buNone/>
            </a:pPr>
            <a:r>
              <a:rPr lang="ar-SY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ZIBOTENTAN</a:t>
            </a:r>
            <a:endParaRPr lang="ar-EG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ar-SY" dirty="0">
                <a:solidFill>
                  <a:schemeClr val="accent2"/>
                </a:solidFill>
              </a:rPr>
              <a:t>مثبط </a:t>
            </a:r>
            <a:r>
              <a:rPr lang="ar-SY" dirty="0" err="1" smtClean="0">
                <a:solidFill>
                  <a:schemeClr val="accent2"/>
                </a:solidFill>
              </a:rPr>
              <a:t>للاندوتيلين</a:t>
            </a:r>
            <a:r>
              <a:rPr lang="ar-EG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A</a:t>
            </a:r>
            <a:r>
              <a:rPr lang="ar-SY" dirty="0" smtClean="0">
                <a:solidFill>
                  <a:schemeClr val="accent6"/>
                </a:solidFill>
              </a:rPr>
              <a:t> </a:t>
            </a:r>
            <a:r>
              <a:rPr lang="ar-EG" dirty="0" smtClean="0">
                <a:solidFill>
                  <a:schemeClr val="accent6"/>
                </a:solidFill>
              </a:rPr>
              <a:t>.. </a:t>
            </a:r>
            <a:r>
              <a:rPr lang="ar-SY" dirty="0">
                <a:solidFill>
                  <a:schemeClr val="accent6"/>
                </a:solidFill>
              </a:rPr>
              <a:t>تضاف الى </a:t>
            </a:r>
            <a:r>
              <a:rPr lang="ar-SY" dirty="0" err="1">
                <a:solidFill>
                  <a:schemeClr val="accent6"/>
                </a:solidFill>
              </a:rPr>
              <a:t>الدوسيتاكسيل</a:t>
            </a:r>
            <a:r>
              <a:rPr lang="ar-SY" dirty="0">
                <a:solidFill>
                  <a:schemeClr val="accent6"/>
                </a:solidFill>
              </a:rPr>
              <a:t>.</a:t>
            </a:r>
            <a:r>
              <a:rPr lang="ar-SY" dirty="0">
                <a:solidFill>
                  <a:schemeClr val="accent2"/>
                </a:solidFill>
              </a:rPr>
              <a:t> </a:t>
            </a:r>
          </a:p>
          <a:p>
            <a:pPr marL="109728" indent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02050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dirty="0" smtClean="0"/>
              <a:t>.</a:t>
            </a:r>
            <a:br>
              <a:rPr lang="ar-SY" dirty="0" smtClean="0"/>
            </a:br>
            <a:endParaRPr lang="ar-S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6712"/>
            <a:ext cx="836327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00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ar-SY" u="sng" dirty="0" err="1" smtClean="0">
                <a:solidFill>
                  <a:srgbClr val="7030A0"/>
                </a:solidFill>
              </a:rPr>
              <a:t>ثانياً:مثبطات</a:t>
            </a:r>
            <a:r>
              <a:rPr lang="ar-SY" u="sng" dirty="0" smtClean="0">
                <a:solidFill>
                  <a:srgbClr val="7030A0"/>
                </a:solidFill>
              </a:rPr>
              <a:t> </a:t>
            </a:r>
            <a:r>
              <a:rPr lang="ar-SY" u="sng" dirty="0">
                <a:solidFill>
                  <a:srgbClr val="7030A0"/>
                </a:solidFill>
              </a:rPr>
              <a:t>كاسرات العظم : </a:t>
            </a:r>
            <a:endParaRPr lang="en-US" u="sng" dirty="0" smtClean="0">
              <a:solidFill>
                <a:srgbClr val="7030A0"/>
              </a:solidFill>
            </a:endParaRPr>
          </a:p>
          <a:p>
            <a:pPr marL="109728" indent="0">
              <a:buNone/>
            </a:pPr>
            <a:r>
              <a:rPr lang="ar-SY" u="sng" dirty="0" smtClean="0"/>
              <a:t>                                                                             </a:t>
            </a:r>
            <a:endParaRPr lang="ar-SY" u="sng" dirty="0">
              <a:solidFill>
                <a:schemeClr val="accent2"/>
              </a:solidFill>
            </a:endParaRPr>
          </a:p>
          <a:p>
            <a:pPr marL="109728" indent="0">
              <a:buNone/>
            </a:pPr>
            <a:r>
              <a:rPr lang="en-US" dirty="0">
                <a:solidFill>
                  <a:srgbClr val="FF0000"/>
                </a:solidFill>
              </a:rPr>
              <a:t> :DENOSUMAB(XGEVA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ar-SY" dirty="0">
                <a:solidFill>
                  <a:srgbClr val="FF0000"/>
                </a:solidFill>
              </a:rPr>
              <a:t> </a:t>
            </a:r>
            <a:r>
              <a:rPr lang="ar-SY" dirty="0" smtClean="0"/>
              <a:t>مرخص </a:t>
            </a:r>
            <a:r>
              <a:rPr lang="ar-SY" dirty="0"/>
              <a:t>منذ </a:t>
            </a:r>
            <a:r>
              <a:rPr lang="ar-SY" dirty="0" smtClean="0"/>
              <a:t>عام</a:t>
            </a:r>
            <a:r>
              <a:rPr lang="ar-EG" dirty="0" smtClean="0"/>
              <a:t> 2010</a:t>
            </a:r>
            <a:r>
              <a:rPr lang="ar-SY" dirty="0" smtClean="0"/>
              <a:t> </a:t>
            </a:r>
            <a:endParaRPr lang="ar-EG" dirty="0" smtClean="0"/>
          </a:p>
          <a:p>
            <a:pPr marL="109728" indent="0">
              <a:buNone/>
            </a:pPr>
            <a:r>
              <a:rPr lang="ar-SY" dirty="0">
                <a:solidFill>
                  <a:schemeClr val="accent2"/>
                </a:solidFill>
              </a:rPr>
              <a:t>هو من أضداد وحيدة النسيلة موجهة </a:t>
            </a:r>
            <a:r>
              <a:rPr lang="ar-SY" dirty="0" smtClean="0">
                <a:solidFill>
                  <a:schemeClr val="accent2"/>
                </a:solidFill>
              </a:rPr>
              <a:t>ضد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smtClean="0">
                <a:solidFill>
                  <a:schemeClr val="accent2"/>
                </a:solidFill>
              </a:rPr>
              <a:t>RANKL)</a:t>
            </a:r>
            <a:r>
              <a:rPr lang="ar-EG" dirty="0" smtClean="0">
                <a:solidFill>
                  <a:schemeClr val="accent2"/>
                </a:solidFill>
              </a:rPr>
              <a:t>.. </a:t>
            </a:r>
            <a:r>
              <a:rPr lang="ar-SY" dirty="0">
                <a:solidFill>
                  <a:schemeClr val="accent2"/>
                </a:solidFill>
              </a:rPr>
              <a:t>يفيد في الوقاية </a:t>
            </a:r>
            <a:r>
              <a:rPr lang="ar-SY" dirty="0" smtClean="0">
                <a:solidFill>
                  <a:schemeClr val="accent2"/>
                </a:solidFill>
              </a:rPr>
              <a:t>من</a:t>
            </a:r>
            <a:r>
              <a:rPr lang="ar-EG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(SREs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r>
              <a:rPr lang="ar-EG" dirty="0" smtClean="0">
                <a:solidFill>
                  <a:schemeClr val="accent2"/>
                </a:solidFill>
              </a:rPr>
              <a:t> </a:t>
            </a:r>
            <a:r>
              <a:rPr lang="ar-SY" dirty="0">
                <a:solidFill>
                  <a:schemeClr val="accent2"/>
                </a:solidFill>
              </a:rPr>
              <a:t>في النقائل العظمية لعدة </a:t>
            </a:r>
            <a:r>
              <a:rPr lang="ar-SY" dirty="0" smtClean="0">
                <a:solidFill>
                  <a:schemeClr val="accent2"/>
                </a:solidFill>
              </a:rPr>
              <a:t>أورام</a:t>
            </a:r>
            <a:r>
              <a:rPr lang="ar-EG" dirty="0" smtClean="0">
                <a:solidFill>
                  <a:schemeClr val="accent2"/>
                </a:solidFill>
              </a:rPr>
              <a:t>.. </a:t>
            </a:r>
            <a:r>
              <a:rPr lang="ar-SY" dirty="0"/>
              <a:t>وهو يشكل خط آخر للنقائل مثل </a:t>
            </a:r>
            <a:r>
              <a:rPr lang="ar-EG" dirty="0" smtClean="0"/>
              <a:t> </a:t>
            </a:r>
            <a:r>
              <a:rPr lang="en-US" dirty="0" smtClean="0"/>
              <a:t>ZOLEDRONIC </a:t>
            </a:r>
            <a:r>
              <a:rPr lang="en-US" dirty="0"/>
              <a:t>ACID</a:t>
            </a:r>
            <a:r>
              <a:rPr lang="ar-SY" dirty="0" smtClean="0"/>
              <a:t> </a:t>
            </a:r>
            <a:r>
              <a:rPr lang="ar-EG" dirty="0" smtClean="0"/>
              <a:t>..</a:t>
            </a:r>
          </a:p>
          <a:p>
            <a:pPr marL="109728" indent="0">
              <a:buNone/>
            </a:pPr>
            <a:r>
              <a:rPr lang="ar-SY" dirty="0" smtClean="0"/>
              <a:t> </a:t>
            </a:r>
            <a:r>
              <a:rPr lang="ar-EG" dirty="0" smtClean="0">
                <a:solidFill>
                  <a:schemeClr val="accent2"/>
                </a:solidFill>
              </a:rPr>
              <a:t>الجرعة: 120</a:t>
            </a:r>
            <a:r>
              <a:rPr lang="ar-SY" dirty="0" smtClean="0">
                <a:solidFill>
                  <a:schemeClr val="accent2"/>
                </a:solidFill>
              </a:rPr>
              <a:t>ملغ </a:t>
            </a:r>
            <a:r>
              <a:rPr lang="ar-SY" dirty="0">
                <a:solidFill>
                  <a:schemeClr val="accent2"/>
                </a:solidFill>
              </a:rPr>
              <a:t>كل شهر(أربع أسابيع</a:t>
            </a:r>
            <a:r>
              <a:rPr lang="ar-SY" dirty="0" smtClean="0">
                <a:solidFill>
                  <a:schemeClr val="accent2"/>
                </a:solidFill>
              </a:rPr>
              <a:t>)</a:t>
            </a:r>
            <a:r>
              <a:rPr lang="ar-EG" dirty="0" smtClean="0">
                <a:solidFill>
                  <a:schemeClr val="accent2"/>
                </a:solidFill>
              </a:rPr>
              <a:t>..</a:t>
            </a:r>
          </a:p>
          <a:p>
            <a:pPr marL="109728" indent="0">
              <a:buNone/>
            </a:pPr>
            <a:endParaRPr lang="ar-EG" dirty="0" smtClean="0">
              <a:solidFill>
                <a:schemeClr val="accent2"/>
              </a:solidFill>
            </a:endParaRPr>
          </a:p>
          <a:p>
            <a:pPr marL="109728" indent="0">
              <a:buNone/>
            </a:pPr>
            <a:r>
              <a:rPr lang="ar-SY" dirty="0">
                <a:solidFill>
                  <a:srgbClr val="7030A0"/>
                </a:solidFill>
              </a:rPr>
              <a:t>التأثيرات الجانبية : </a:t>
            </a:r>
            <a:r>
              <a:rPr lang="ar-SY" dirty="0">
                <a:solidFill>
                  <a:srgbClr val="FF0000"/>
                </a:solidFill>
              </a:rPr>
              <a:t>نقص كالسيوم وفوسفور </a:t>
            </a:r>
            <a:r>
              <a:rPr lang="ar-SY" dirty="0"/>
              <a:t>_ التهاب جلد _ طفح _ </a:t>
            </a:r>
            <a:r>
              <a:rPr lang="ar-SY" dirty="0">
                <a:solidFill>
                  <a:srgbClr val="FF0000"/>
                </a:solidFill>
              </a:rPr>
              <a:t>أكزيما</a:t>
            </a:r>
            <a:r>
              <a:rPr lang="ar-SY" dirty="0"/>
              <a:t> _ </a:t>
            </a:r>
            <a:r>
              <a:rPr lang="ar-SY" dirty="0">
                <a:solidFill>
                  <a:srgbClr val="FF0000"/>
                </a:solidFill>
              </a:rPr>
              <a:t>تنخر فك </a:t>
            </a:r>
            <a:r>
              <a:rPr lang="ar-SY" dirty="0"/>
              <a:t>_ </a:t>
            </a:r>
            <a:r>
              <a:rPr lang="ar-SY" dirty="0" smtClean="0">
                <a:solidFill>
                  <a:srgbClr val="FF0000"/>
                </a:solidFill>
              </a:rPr>
              <a:t>التهاب </a:t>
            </a:r>
            <a:r>
              <a:rPr lang="ar-SY" dirty="0">
                <a:solidFill>
                  <a:srgbClr val="FF0000"/>
                </a:solidFill>
              </a:rPr>
              <a:t>بنكرياس </a:t>
            </a:r>
            <a:r>
              <a:rPr lang="ar-SY" dirty="0"/>
              <a:t>_ ألم ظهري وهيكلي عضلي _ وهن _ تطبل بطن </a:t>
            </a:r>
            <a:r>
              <a:rPr lang="ar-SY" dirty="0">
                <a:solidFill>
                  <a:srgbClr val="FF0000"/>
                </a:solidFill>
              </a:rPr>
              <a:t>_ </a:t>
            </a:r>
            <a:r>
              <a:rPr lang="ar-SY" dirty="0" smtClean="0">
                <a:solidFill>
                  <a:srgbClr val="FF0000"/>
                </a:solidFill>
              </a:rPr>
              <a:t>ارتفاع </a:t>
            </a:r>
            <a:r>
              <a:rPr lang="ar-SY" dirty="0">
                <a:solidFill>
                  <a:srgbClr val="FF0000"/>
                </a:solidFill>
              </a:rPr>
              <a:t>كوليسترول </a:t>
            </a:r>
            <a:r>
              <a:rPr lang="ar-SY" dirty="0"/>
              <a:t>_ فقر دم _ </a:t>
            </a:r>
            <a:r>
              <a:rPr lang="ar-SY" dirty="0">
                <a:solidFill>
                  <a:srgbClr val="FF0000"/>
                </a:solidFill>
              </a:rPr>
              <a:t>التهاب </a:t>
            </a:r>
            <a:r>
              <a:rPr lang="ar-SY" dirty="0" smtClean="0">
                <a:solidFill>
                  <a:srgbClr val="FF0000"/>
                </a:solidFill>
              </a:rPr>
              <a:t>مثانة</a:t>
            </a:r>
            <a:r>
              <a:rPr lang="ar-EG" dirty="0" smtClean="0"/>
              <a:t>..</a:t>
            </a:r>
            <a:r>
              <a:rPr lang="ar-SY" dirty="0" smtClean="0"/>
              <a:t> </a:t>
            </a:r>
            <a:endParaRPr lang="ar-SY" dirty="0"/>
          </a:p>
          <a:p>
            <a:pPr marL="109728" indent="0">
              <a:buNone/>
            </a:pPr>
            <a:r>
              <a:rPr lang="ar-SY" dirty="0" smtClean="0">
                <a:solidFill>
                  <a:schemeClr val="accent2"/>
                </a:solidFill>
              </a:rPr>
              <a:t>           </a:t>
            </a:r>
            <a:endParaRPr lang="ar-SY" dirty="0">
              <a:solidFill>
                <a:schemeClr val="accent2"/>
              </a:solidFill>
            </a:endParaRPr>
          </a:p>
          <a:p>
            <a:pPr marL="109728" indent="0">
              <a:buNone/>
            </a:pPr>
            <a:endParaRPr lang="ar-SY" dirty="0"/>
          </a:p>
          <a:p>
            <a:pPr marL="109728" indent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930095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txBody>
          <a:bodyPr/>
          <a:lstStyle/>
          <a:p>
            <a:pPr marL="109728" indent="0">
              <a:buNone/>
            </a:pPr>
            <a:r>
              <a:rPr lang="ar-SY" u="sng" dirty="0">
                <a:solidFill>
                  <a:srgbClr val="7030A0"/>
                </a:solidFill>
              </a:rPr>
              <a:t>المجموعة السادسة مثبطات التشكل الوعائي </a:t>
            </a:r>
            <a:r>
              <a:rPr lang="ar-SY" u="sng" dirty="0" smtClean="0">
                <a:solidFill>
                  <a:srgbClr val="7030A0"/>
                </a:solidFill>
              </a:rPr>
              <a:t>:</a:t>
            </a:r>
            <a:endParaRPr lang="ar-EG" u="sng" dirty="0" smtClean="0">
              <a:solidFill>
                <a:srgbClr val="7030A0"/>
              </a:solidFill>
            </a:endParaRPr>
          </a:p>
          <a:p>
            <a:pPr marL="109728" indent="0">
              <a:buNone/>
            </a:pPr>
            <a:r>
              <a:rPr lang="ar-SY" dirty="0"/>
              <a:t>أهم عوامل النمو </a:t>
            </a:r>
            <a:r>
              <a:rPr lang="ar-SY" dirty="0" err="1"/>
              <a:t>هو</a:t>
            </a:r>
            <a:r>
              <a:rPr lang="ar-SY" dirty="0" err="1">
                <a:solidFill>
                  <a:schemeClr val="accent2"/>
                </a:solidFill>
              </a:rPr>
              <a:t>العامل</a:t>
            </a:r>
            <a:r>
              <a:rPr lang="ar-SY" dirty="0">
                <a:solidFill>
                  <a:schemeClr val="accent2"/>
                </a:solidFill>
              </a:rPr>
              <a:t> الوعائي </a:t>
            </a:r>
            <a:r>
              <a:rPr lang="ar-SY" dirty="0" err="1" smtClean="0">
                <a:solidFill>
                  <a:schemeClr val="accent2"/>
                </a:solidFill>
              </a:rPr>
              <a:t>الاندوتليائي</a:t>
            </a:r>
            <a:r>
              <a:rPr lang="ar-EG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VEGF</a:t>
            </a:r>
            <a:r>
              <a:rPr lang="ar-EG" dirty="0" smtClean="0">
                <a:solidFill>
                  <a:schemeClr val="accent2"/>
                </a:solidFill>
              </a:rPr>
              <a:t> </a:t>
            </a:r>
            <a:r>
              <a:rPr lang="ar-SY" dirty="0"/>
              <a:t>وهي تنتج من قبل </a:t>
            </a:r>
            <a:r>
              <a:rPr lang="ar-SY" dirty="0" smtClean="0">
                <a:solidFill>
                  <a:schemeClr val="accent6"/>
                </a:solidFill>
              </a:rPr>
              <a:t>الخلايا </a:t>
            </a:r>
            <a:r>
              <a:rPr lang="ar-SY" dirty="0" err="1">
                <a:solidFill>
                  <a:schemeClr val="accent6"/>
                </a:solidFill>
              </a:rPr>
              <a:t>الورمية</a:t>
            </a:r>
            <a:r>
              <a:rPr lang="ar-SY" dirty="0">
                <a:solidFill>
                  <a:schemeClr val="accent6"/>
                </a:solidFill>
              </a:rPr>
              <a:t> و خلايا اللحمة استجابة لنقص </a:t>
            </a:r>
            <a:r>
              <a:rPr lang="ar-SY" dirty="0" err="1" smtClean="0">
                <a:solidFill>
                  <a:schemeClr val="accent6"/>
                </a:solidFill>
              </a:rPr>
              <a:t>الأكسجة</a:t>
            </a:r>
            <a:r>
              <a:rPr lang="ar-EG" dirty="0" smtClean="0">
                <a:solidFill>
                  <a:schemeClr val="accent6"/>
                </a:solidFill>
              </a:rPr>
              <a:t>..</a:t>
            </a:r>
          </a:p>
          <a:p>
            <a:pPr marL="109728" indent="0">
              <a:buNone/>
            </a:pPr>
            <a:endParaRPr lang="ar-EG" dirty="0">
              <a:solidFill>
                <a:schemeClr val="accent6"/>
              </a:solidFill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BEVACIZUMAB (AVASTIN)</a:t>
            </a:r>
          </a:p>
          <a:p>
            <a:pPr marL="109728" indent="0">
              <a:buNone/>
            </a:pPr>
            <a:r>
              <a:rPr lang="ar-SY" dirty="0" smtClean="0">
                <a:solidFill>
                  <a:schemeClr val="accent6"/>
                </a:solidFill>
              </a:rPr>
              <a:t> </a:t>
            </a:r>
            <a:r>
              <a:rPr lang="ar-SY" dirty="0">
                <a:solidFill>
                  <a:srgbClr val="FF0000"/>
                </a:solidFill>
              </a:rPr>
              <a:t>لم تظهر أي فائدة </a:t>
            </a:r>
            <a:r>
              <a:rPr lang="ar-SY" dirty="0"/>
              <a:t>من مشاركته مع </a:t>
            </a:r>
            <a:r>
              <a:rPr lang="ar-SY" dirty="0" err="1"/>
              <a:t>الدوسيتاكسيل</a:t>
            </a:r>
            <a:r>
              <a:rPr lang="ar-SY" dirty="0"/>
              <a:t> و </a:t>
            </a:r>
            <a:r>
              <a:rPr lang="ar-SY" dirty="0" err="1" smtClean="0"/>
              <a:t>البريدنيزولون</a:t>
            </a:r>
            <a:r>
              <a:rPr lang="ar-EG" dirty="0" smtClean="0"/>
              <a:t>..</a:t>
            </a:r>
            <a:endParaRPr lang="en-US" dirty="0" smtClean="0"/>
          </a:p>
          <a:p>
            <a:pPr marL="109728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SUNITINIB</a:t>
            </a:r>
            <a:r>
              <a:rPr lang="ar-SY" dirty="0" smtClean="0">
                <a:solidFill>
                  <a:srgbClr val="FF0000"/>
                </a:solidFill>
              </a:rPr>
              <a:t>                  </a:t>
            </a:r>
            <a:endParaRPr lang="ar-SY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ar-SY" dirty="0">
                <a:solidFill>
                  <a:schemeClr val="accent2"/>
                </a:solidFill>
              </a:rPr>
              <a:t>هو مثبط </a:t>
            </a:r>
            <a:r>
              <a:rPr lang="ar-SY" dirty="0" smtClean="0">
                <a:solidFill>
                  <a:schemeClr val="accent2"/>
                </a:solidFill>
              </a:rPr>
              <a:t>ل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PDGF_VEGF</a:t>
            </a:r>
            <a:r>
              <a:rPr lang="ar-SY" dirty="0"/>
              <a:t> </a:t>
            </a:r>
            <a:r>
              <a:rPr lang="ar-SY" dirty="0">
                <a:solidFill>
                  <a:srgbClr val="FF0000"/>
                </a:solidFill>
              </a:rPr>
              <a:t>ولم تظهر أي فائدة </a:t>
            </a:r>
            <a:r>
              <a:rPr lang="ar-SY" dirty="0"/>
              <a:t>من مشاركته مع </a:t>
            </a:r>
            <a:r>
              <a:rPr lang="ar-SY" dirty="0" err="1"/>
              <a:t>الدوسيتاكسيل</a:t>
            </a:r>
            <a:r>
              <a:rPr lang="ar-SY" dirty="0"/>
              <a:t> </a:t>
            </a:r>
            <a:r>
              <a:rPr lang="ar-SY" dirty="0" err="1" smtClean="0"/>
              <a:t>والبريدنيزولون</a:t>
            </a:r>
            <a:r>
              <a:rPr lang="ar-EG" dirty="0" smtClean="0"/>
              <a:t>..</a:t>
            </a:r>
            <a:endParaRPr lang="ar-EG" u="sng" dirty="0"/>
          </a:p>
        </p:txBody>
      </p:sp>
    </p:spTree>
    <p:extLst>
      <p:ext uri="{BB962C8B-B14F-4D97-AF65-F5344CB8AC3E}">
        <p14:creationId xmlns:p14="http://schemas.microsoft.com/office/powerpoint/2010/main" val="239686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744416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:CABOZANTINIB (XL184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ar-EG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ar-SY" dirty="0" smtClean="0">
                <a:solidFill>
                  <a:schemeClr val="accent2"/>
                </a:solidFill>
              </a:rPr>
              <a:t> </a:t>
            </a:r>
            <a:endParaRPr lang="ar-EG" dirty="0" smtClean="0">
              <a:solidFill>
                <a:schemeClr val="accent2"/>
              </a:solidFill>
            </a:endParaRPr>
          </a:p>
          <a:p>
            <a:pPr marL="109728" indent="0">
              <a:buNone/>
            </a:pPr>
            <a:r>
              <a:rPr lang="ar-SY" dirty="0" smtClean="0">
                <a:solidFill>
                  <a:schemeClr val="accent2"/>
                </a:solidFill>
              </a:rPr>
              <a:t>هو </a:t>
            </a:r>
            <a:r>
              <a:rPr lang="ar-SY" dirty="0">
                <a:solidFill>
                  <a:schemeClr val="accent2"/>
                </a:solidFill>
              </a:rPr>
              <a:t>مثبط قوي </a:t>
            </a:r>
            <a:r>
              <a:rPr lang="ar-SY" dirty="0" smtClean="0">
                <a:solidFill>
                  <a:schemeClr val="accent2"/>
                </a:solidFill>
              </a:rPr>
              <a:t>لمستقبلات</a:t>
            </a:r>
            <a:r>
              <a:rPr lang="ar-EG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VEGF</a:t>
            </a:r>
            <a:r>
              <a:rPr lang="ar-EG" dirty="0" smtClean="0">
                <a:solidFill>
                  <a:schemeClr val="accent2"/>
                </a:solidFill>
              </a:rPr>
              <a:t> </a:t>
            </a:r>
            <a:r>
              <a:rPr lang="ar-SY" dirty="0">
                <a:solidFill>
                  <a:schemeClr val="accent2"/>
                </a:solidFill>
              </a:rPr>
              <a:t>و </a:t>
            </a:r>
            <a:r>
              <a:rPr lang="ar-SY" dirty="0" err="1">
                <a:solidFill>
                  <a:schemeClr val="accent2"/>
                </a:solidFill>
              </a:rPr>
              <a:t>لل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ar-EG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MET</a:t>
            </a:r>
            <a:r>
              <a:rPr lang="ar-EG" dirty="0" smtClean="0">
                <a:solidFill>
                  <a:schemeClr val="accent2"/>
                </a:solidFill>
              </a:rPr>
              <a:t> .. </a:t>
            </a:r>
            <a:r>
              <a:rPr lang="ar-SY" dirty="0">
                <a:solidFill>
                  <a:schemeClr val="accent2"/>
                </a:solidFill>
              </a:rPr>
              <a:t>وهو </a:t>
            </a:r>
            <a:r>
              <a:rPr lang="ar-SY" dirty="0">
                <a:solidFill>
                  <a:schemeClr val="accent6"/>
                </a:solidFill>
              </a:rPr>
              <a:t>آلية مضادة للأورام انعكست على </a:t>
            </a:r>
            <a:r>
              <a:rPr lang="ar-SY" dirty="0">
                <a:solidFill>
                  <a:srgbClr val="FF0000"/>
                </a:solidFill>
              </a:rPr>
              <a:t>تحسن ومضان العظم </a:t>
            </a:r>
            <a:r>
              <a:rPr lang="ar-SY" dirty="0" smtClean="0"/>
              <a:t>لدى </a:t>
            </a:r>
            <a:r>
              <a:rPr lang="ar-SY" dirty="0"/>
              <a:t>المرضى </a:t>
            </a:r>
            <a:r>
              <a:rPr lang="ar-SY" dirty="0" smtClean="0"/>
              <a:t>بنسبة</a:t>
            </a:r>
            <a:r>
              <a:rPr lang="en-US" dirty="0" smtClean="0"/>
              <a:t>  </a:t>
            </a:r>
            <a:r>
              <a:rPr lang="ar-EG" dirty="0" smtClean="0"/>
              <a:t> 85%..</a:t>
            </a:r>
            <a:r>
              <a:rPr lang="en-US" dirty="0" smtClean="0"/>
              <a:t> </a:t>
            </a:r>
            <a:r>
              <a:rPr lang="ar-SY" dirty="0"/>
              <a:t>مع </a:t>
            </a:r>
            <a:r>
              <a:rPr lang="ar-SY" dirty="0">
                <a:solidFill>
                  <a:srgbClr val="FF0000"/>
                </a:solidFill>
              </a:rPr>
              <a:t>انقاص في الألم العظمي و تخفيض جرعات الأدوية المسكنة </a:t>
            </a:r>
            <a:r>
              <a:rPr lang="ar-SY" dirty="0" smtClean="0">
                <a:solidFill>
                  <a:srgbClr val="FF0000"/>
                </a:solidFill>
              </a:rPr>
              <a:t>المخدرة</a:t>
            </a:r>
            <a:r>
              <a:rPr lang="ar-EG" dirty="0" smtClean="0">
                <a:solidFill>
                  <a:srgbClr val="FF0000"/>
                </a:solidFill>
              </a:rPr>
              <a:t>...</a:t>
            </a:r>
            <a:r>
              <a:rPr lang="ar-SY" dirty="0" smtClean="0">
                <a:solidFill>
                  <a:srgbClr val="FF0000"/>
                </a:solidFill>
              </a:rPr>
              <a:t>       </a:t>
            </a:r>
            <a:endParaRPr lang="en-US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ar-SY" dirty="0" smtClean="0">
                <a:solidFill>
                  <a:schemeClr val="accent6"/>
                </a:solidFill>
              </a:rPr>
              <a:t>      </a:t>
            </a:r>
            <a:endParaRPr lang="ar-SY" dirty="0">
              <a:solidFill>
                <a:schemeClr val="accent6"/>
              </a:solidFill>
            </a:endParaRPr>
          </a:p>
          <a:p>
            <a:pPr marL="109728" indent="0">
              <a:buNone/>
            </a:pPr>
            <a:endParaRPr lang="ar-SY" dirty="0">
              <a:solidFill>
                <a:schemeClr val="accent2"/>
              </a:solidFill>
            </a:endParaRPr>
          </a:p>
          <a:p>
            <a:pPr marL="109728" indent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237133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/>
          <a:lstStyle/>
          <a:p>
            <a:pPr marL="109728" indent="0">
              <a:buNone/>
            </a:pPr>
            <a:r>
              <a:rPr lang="ar-SY" u="sng" dirty="0">
                <a:solidFill>
                  <a:srgbClr val="7030A0"/>
                </a:solidFill>
              </a:rPr>
              <a:t>العلاجات الأخرى :                                                                                   </a:t>
            </a:r>
          </a:p>
          <a:p>
            <a:pPr marL="109728" indent="0">
              <a:buNone/>
            </a:pPr>
            <a:endParaRPr lang="ar-EG" dirty="0" smtClean="0"/>
          </a:p>
          <a:p>
            <a:pPr marL="109728" indent="0">
              <a:buNone/>
            </a:pP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DASATINIB</a:t>
            </a:r>
            <a:endParaRPr lang="ar-EG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ar-SY" dirty="0"/>
              <a:t>هو </a:t>
            </a:r>
            <a:r>
              <a:rPr lang="ar-SY" dirty="0" smtClean="0"/>
              <a:t>عبارة</a:t>
            </a:r>
            <a:r>
              <a:rPr lang="ar-EG" dirty="0" smtClean="0"/>
              <a:t> </a:t>
            </a:r>
            <a:r>
              <a:rPr lang="en-US" dirty="0" smtClean="0"/>
              <a:t>TKI</a:t>
            </a:r>
            <a:r>
              <a:rPr lang="ar-EG" dirty="0" smtClean="0"/>
              <a:t> </a:t>
            </a:r>
            <a:r>
              <a:rPr lang="ar-SY" dirty="0"/>
              <a:t>له فعالية </a:t>
            </a:r>
            <a:r>
              <a:rPr lang="ar-SY" dirty="0" smtClean="0"/>
              <a:t>مضادة</a:t>
            </a:r>
            <a:r>
              <a:rPr lang="ar-EG" dirty="0" smtClean="0"/>
              <a:t> </a:t>
            </a:r>
            <a:r>
              <a:rPr lang="en-US" dirty="0" smtClean="0"/>
              <a:t> PDGF</a:t>
            </a:r>
            <a:r>
              <a:rPr lang="ar-EG" dirty="0" smtClean="0"/>
              <a:t> </a:t>
            </a:r>
            <a:r>
              <a:rPr lang="ar-SY" dirty="0" smtClean="0"/>
              <a:t>ومثبطة</a:t>
            </a:r>
            <a:r>
              <a:rPr lang="ar-EG" dirty="0" smtClean="0"/>
              <a:t> </a:t>
            </a:r>
            <a:r>
              <a:rPr lang="en-US" dirty="0" smtClean="0"/>
              <a:t>SRC</a:t>
            </a:r>
            <a:r>
              <a:rPr lang="ar-EG" dirty="0" smtClean="0"/>
              <a:t> </a:t>
            </a:r>
            <a:r>
              <a:rPr lang="ar-SY" dirty="0" smtClean="0"/>
              <a:t>وعائلتها</a:t>
            </a:r>
            <a:r>
              <a:rPr lang="ar-EG" dirty="0" smtClean="0"/>
              <a:t>..</a:t>
            </a:r>
            <a:r>
              <a:rPr lang="ar-SY" dirty="0" smtClean="0"/>
              <a:t> </a:t>
            </a:r>
            <a:endParaRPr lang="ar-EG" dirty="0" smtClean="0"/>
          </a:p>
          <a:p>
            <a:pPr marL="109728" indent="0">
              <a:buNone/>
            </a:pPr>
            <a:r>
              <a:rPr lang="ar-SY" dirty="0"/>
              <a:t>وتقارن دراسة </a:t>
            </a:r>
            <a:r>
              <a:rPr lang="ar-SY" dirty="0">
                <a:solidFill>
                  <a:srgbClr val="FF0000"/>
                </a:solidFill>
              </a:rPr>
              <a:t>الطور الثالث للبقيا باستعمال </a:t>
            </a:r>
            <a:r>
              <a:rPr lang="ar-SY" dirty="0" err="1">
                <a:solidFill>
                  <a:srgbClr val="FF0000"/>
                </a:solidFill>
              </a:rPr>
              <a:t>الدساتنيب</a:t>
            </a:r>
            <a:r>
              <a:rPr lang="ar-SY" dirty="0">
                <a:solidFill>
                  <a:srgbClr val="FF0000"/>
                </a:solidFill>
              </a:rPr>
              <a:t> لوحده </a:t>
            </a:r>
            <a:r>
              <a:rPr lang="ar-SY" dirty="0" smtClean="0">
                <a:solidFill>
                  <a:srgbClr val="FF0000"/>
                </a:solidFill>
              </a:rPr>
              <a:t>أو</a:t>
            </a:r>
            <a:r>
              <a:rPr lang="ar-EG" dirty="0" smtClean="0">
                <a:solidFill>
                  <a:srgbClr val="FF0000"/>
                </a:solidFill>
              </a:rPr>
              <a:t>  </a:t>
            </a:r>
            <a:r>
              <a:rPr lang="ar-SY" dirty="0" smtClean="0">
                <a:solidFill>
                  <a:srgbClr val="FF0000"/>
                </a:solidFill>
              </a:rPr>
              <a:t>بالمشاركة </a:t>
            </a:r>
            <a:r>
              <a:rPr lang="ar-SY" dirty="0">
                <a:solidFill>
                  <a:srgbClr val="FF0000"/>
                </a:solidFill>
              </a:rPr>
              <a:t>مع </a:t>
            </a:r>
            <a:r>
              <a:rPr lang="ar-SY" dirty="0" err="1">
                <a:solidFill>
                  <a:srgbClr val="FF0000"/>
                </a:solidFill>
              </a:rPr>
              <a:t>الدوسيتاكسيل</a:t>
            </a:r>
            <a:r>
              <a:rPr lang="ar-SY" dirty="0">
                <a:solidFill>
                  <a:schemeClr val="accent6"/>
                </a:solidFill>
              </a:rPr>
              <a:t>.</a:t>
            </a:r>
            <a:r>
              <a:rPr lang="ar-SY" dirty="0" smtClean="0">
                <a:solidFill>
                  <a:schemeClr val="accent6"/>
                </a:solidFill>
              </a:rPr>
              <a:t> </a:t>
            </a:r>
            <a:endParaRPr lang="en-US" dirty="0" smtClean="0">
              <a:solidFill>
                <a:schemeClr val="accent6"/>
              </a:solidFill>
            </a:endParaRPr>
          </a:p>
          <a:p>
            <a:pPr marL="109728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109728" indent="0">
              <a:buNone/>
            </a:pPr>
            <a:r>
              <a:rPr lang="ar-SY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: PERTUZUMAB</a:t>
            </a:r>
            <a:r>
              <a:rPr lang="ar-SY" dirty="0" smtClean="0">
                <a:solidFill>
                  <a:schemeClr val="accent6"/>
                </a:solidFill>
              </a:rPr>
              <a:t>       </a:t>
            </a:r>
            <a:endParaRPr lang="ar-SY" dirty="0">
              <a:solidFill>
                <a:schemeClr val="accent6"/>
              </a:solidFill>
            </a:endParaRPr>
          </a:p>
          <a:p>
            <a:pPr marL="109728" indent="0">
              <a:buNone/>
            </a:pPr>
            <a:r>
              <a:rPr lang="ar-SY" dirty="0">
                <a:solidFill>
                  <a:schemeClr val="accent2"/>
                </a:solidFill>
              </a:rPr>
              <a:t>هو يستخدم في حال </a:t>
            </a:r>
            <a:r>
              <a:rPr lang="ar-SY" dirty="0" smtClean="0">
                <a:solidFill>
                  <a:schemeClr val="accent2"/>
                </a:solidFill>
              </a:rPr>
              <a:t>إيجابية</a:t>
            </a:r>
            <a:r>
              <a:rPr lang="ar-EG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HER2</a:t>
            </a:r>
            <a:r>
              <a:rPr lang="ar-EG" dirty="0" smtClean="0">
                <a:solidFill>
                  <a:schemeClr val="accent2"/>
                </a:solidFill>
              </a:rPr>
              <a:t> </a:t>
            </a:r>
            <a:r>
              <a:rPr lang="ar-SY" dirty="0"/>
              <a:t>من </a:t>
            </a:r>
            <a:r>
              <a:rPr lang="ar-SY" dirty="0">
                <a:solidFill>
                  <a:srgbClr val="FF0000"/>
                </a:solidFill>
              </a:rPr>
              <a:t>العلاجات الواعدة في ورم </a:t>
            </a:r>
            <a:r>
              <a:rPr lang="ar-SY" dirty="0" smtClean="0">
                <a:solidFill>
                  <a:srgbClr val="FF0000"/>
                </a:solidFill>
              </a:rPr>
              <a:t>الموثة</a:t>
            </a:r>
            <a:r>
              <a:rPr lang="ar-EG" dirty="0" smtClean="0"/>
              <a:t>..</a:t>
            </a:r>
            <a:r>
              <a:rPr lang="ar-SY" dirty="0" smtClean="0"/>
              <a:t> </a:t>
            </a:r>
            <a:endParaRPr lang="ar-SY" dirty="0"/>
          </a:p>
          <a:p>
            <a:pPr marL="109728" indent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690102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5384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solidFill>
                  <a:srgbClr val="FF0000"/>
                </a:solidFill>
              </a:rPr>
              <a:t> :APALUTAMIDE(ERLEADA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ar-EG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dirty="0">
                <a:solidFill>
                  <a:srgbClr val="7030A0"/>
                </a:solidFill>
              </a:rPr>
              <a:t>NONSTEROIDAL </a:t>
            </a:r>
            <a:r>
              <a:rPr lang="en-US" dirty="0" smtClean="0">
                <a:solidFill>
                  <a:srgbClr val="7030A0"/>
                </a:solidFill>
              </a:rPr>
              <a:t>ANTIANDROGEN</a:t>
            </a:r>
            <a:r>
              <a:rPr lang="ar-EG" dirty="0" smtClean="0">
                <a:solidFill>
                  <a:srgbClr val="7030A0"/>
                </a:solidFill>
              </a:rPr>
              <a:t> </a:t>
            </a:r>
            <a:r>
              <a:rPr lang="ar-SY" dirty="0"/>
              <a:t>تم ترخيصه في شباط </a:t>
            </a:r>
            <a:r>
              <a:rPr lang="ar-EG" dirty="0" smtClean="0"/>
              <a:t>2018.. </a:t>
            </a:r>
            <a:r>
              <a:rPr lang="ar-SY" dirty="0"/>
              <a:t>يستخدم في علاج ورم الموثة ويعطى </a:t>
            </a:r>
            <a:r>
              <a:rPr lang="ar-SY" dirty="0" smtClean="0"/>
              <a:t>شهرياً</a:t>
            </a:r>
            <a:r>
              <a:rPr lang="ar-EG" dirty="0" smtClean="0"/>
              <a:t>..</a:t>
            </a:r>
            <a:r>
              <a:rPr lang="ar-SY" dirty="0" smtClean="0"/>
              <a:t> </a:t>
            </a:r>
            <a:endParaRPr lang="ar-SY" dirty="0">
              <a:solidFill>
                <a:schemeClr val="accent6"/>
              </a:solidFill>
            </a:endParaRPr>
          </a:p>
          <a:p>
            <a:pPr marL="109728" indent="0" algn="ctr">
              <a:buNone/>
            </a:pP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Conjunction with castration in the treatment of 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109728" indent="0" algn="ctr">
              <a:buNone/>
            </a:pPr>
            <a:r>
              <a:rPr lang="it-IT" sz="2400" dirty="0">
                <a:solidFill>
                  <a:srgbClr val="FF0000"/>
                </a:solidFill>
              </a:rPr>
              <a:t>NON-METASTATIC CASTRATION –RESISTANT </a:t>
            </a:r>
            <a:r>
              <a:rPr lang="it-IT" sz="2400" dirty="0">
                <a:solidFill>
                  <a:schemeClr val="accent2"/>
                </a:solidFill>
              </a:rPr>
              <a:t>PROSTATE CANCER</a:t>
            </a:r>
          </a:p>
          <a:p>
            <a:pPr marL="109728" indent="0" algn="ctr">
              <a:buNone/>
            </a:pPr>
            <a:r>
              <a:rPr lang="en-US" sz="2400" dirty="0">
                <a:solidFill>
                  <a:schemeClr val="accent2"/>
                </a:solidFill>
              </a:rPr>
              <a:t>AND PROMICE </a:t>
            </a:r>
            <a:r>
              <a:rPr lang="en-US" sz="2400" dirty="0">
                <a:solidFill>
                  <a:srgbClr val="FF0000"/>
                </a:solidFill>
              </a:rPr>
              <a:t>METASTATIC CASTRATION-RESISTANT </a:t>
            </a:r>
            <a:r>
              <a:rPr lang="en-US" sz="2400" dirty="0">
                <a:solidFill>
                  <a:schemeClr val="accent2"/>
                </a:solidFill>
              </a:rPr>
              <a:t>PROSTATE CANCER</a:t>
            </a:r>
          </a:p>
          <a:p>
            <a:pPr marL="109728" indent="0">
              <a:buNone/>
            </a:pPr>
            <a:endParaRPr lang="ar-EG" dirty="0" smtClean="0"/>
          </a:p>
          <a:p>
            <a:pPr marL="109728" indent="0">
              <a:buNone/>
            </a:pPr>
            <a:r>
              <a:rPr lang="ar-SY" dirty="0" smtClean="0"/>
              <a:t>كما </a:t>
            </a:r>
            <a:r>
              <a:rPr lang="ar-SY" dirty="0">
                <a:solidFill>
                  <a:srgbClr val="FF0000"/>
                </a:solidFill>
              </a:rPr>
              <a:t>يعطى في مرضى ورم الموثة الذين لديهم مقاومة على العلاج </a:t>
            </a:r>
            <a:r>
              <a:rPr lang="ar-SY" dirty="0" smtClean="0">
                <a:solidFill>
                  <a:srgbClr val="FF0000"/>
                </a:solidFill>
              </a:rPr>
              <a:t>ب</a:t>
            </a:r>
            <a:r>
              <a:rPr lang="en-US" dirty="0">
                <a:solidFill>
                  <a:srgbClr val="FF0000"/>
                </a:solidFill>
              </a:rPr>
              <a:t> ABIRATERONE </a:t>
            </a:r>
            <a:r>
              <a:rPr lang="en-US" dirty="0" smtClean="0">
                <a:solidFill>
                  <a:srgbClr val="FF0000"/>
                </a:solidFill>
              </a:rPr>
              <a:t>ACETATE</a:t>
            </a:r>
            <a:r>
              <a:rPr lang="ar-EG" dirty="0" smtClean="0"/>
              <a:t>.. </a:t>
            </a:r>
            <a:endParaRPr lang="ar-SY" dirty="0"/>
          </a:p>
          <a:p>
            <a:pPr marL="109728" indent="0">
              <a:buNone/>
            </a:pPr>
            <a:r>
              <a:rPr lang="ar-SY" u="sng" dirty="0">
                <a:solidFill>
                  <a:srgbClr val="7030A0"/>
                </a:solidFill>
              </a:rPr>
              <a:t>التأثيرات </a:t>
            </a:r>
            <a:r>
              <a:rPr lang="ar-SY" u="sng" dirty="0" smtClean="0">
                <a:solidFill>
                  <a:srgbClr val="7030A0"/>
                </a:solidFill>
              </a:rPr>
              <a:t>الجانبية: </a:t>
            </a:r>
            <a:r>
              <a:rPr lang="ar-SY" dirty="0"/>
              <a:t>تعب عام _غثيان _</a:t>
            </a:r>
            <a:r>
              <a:rPr lang="ar-SY" dirty="0">
                <a:solidFill>
                  <a:srgbClr val="FF0000"/>
                </a:solidFill>
              </a:rPr>
              <a:t>ألم بطني </a:t>
            </a:r>
            <a:r>
              <a:rPr lang="ar-SY" dirty="0"/>
              <a:t>_ اسهال _ حمى _ </a:t>
            </a:r>
            <a:r>
              <a:rPr lang="ar-SY" dirty="0">
                <a:solidFill>
                  <a:srgbClr val="FF0000"/>
                </a:solidFill>
              </a:rPr>
              <a:t>كسور </a:t>
            </a:r>
            <a:r>
              <a:rPr lang="ar-SY" dirty="0" smtClean="0">
                <a:solidFill>
                  <a:srgbClr val="FF0000"/>
                </a:solidFill>
              </a:rPr>
              <a:t>عظمية</a:t>
            </a:r>
            <a:r>
              <a:rPr lang="ar-SY" dirty="0">
                <a:solidFill>
                  <a:srgbClr val="FF0000"/>
                </a:solidFill>
              </a:rPr>
              <a:t> </a:t>
            </a:r>
            <a:r>
              <a:rPr lang="ar-SY" dirty="0"/>
              <a:t>_</a:t>
            </a:r>
            <a:r>
              <a:rPr lang="ar-SY" dirty="0" smtClean="0"/>
              <a:t> </a:t>
            </a:r>
            <a:r>
              <a:rPr lang="ar-SY" dirty="0" smtClean="0">
                <a:solidFill>
                  <a:srgbClr val="FF0000"/>
                </a:solidFill>
              </a:rPr>
              <a:t>قصور </a:t>
            </a:r>
            <a:r>
              <a:rPr lang="ar-SY" dirty="0">
                <a:solidFill>
                  <a:srgbClr val="FF0000"/>
                </a:solidFill>
              </a:rPr>
              <a:t>درق </a:t>
            </a:r>
            <a:r>
              <a:rPr lang="ar-SY" dirty="0"/>
              <a:t>_ </a:t>
            </a:r>
            <a:r>
              <a:rPr lang="ar-SY" dirty="0" smtClean="0"/>
              <a:t>دوار</a:t>
            </a:r>
            <a:r>
              <a:rPr lang="ar-EG" dirty="0" smtClean="0"/>
              <a:t>..</a:t>
            </a:r>
            <a:r>
              <a:rPr lang="ar-SY" dirty="0" smtClean="0"/>
              <a:t> </a:t>
            </a:r>
            <a:endParaRPr lang="ar-SY" dirty="0"/>
          </a:p>
          <a:p>
            <a:pPr marL="109728" indent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33114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/>
          <a:lstStyle/>
          <a:p>
            <a:pPr marL="109728" indent="0">
              <a:buNone/>
            </a:pP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ar-EG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ENZALUTAMIDE(XTANDI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ar-EG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ar-SY" dirty="0" smtClean="0"/>
              <a:t> </a:t>
            </a:r>
            <a:endParaRPr lang="ar-EG" dirty="0" smtClean="0"/>
          </a:p>
          <a:p>
            <a:pPr marL="109728" indent="0">
              <a:buNone/>
            </a:pPr>
            <a:r>
              <a:rPr lang="ar-SY" dirty="0" smtClean="0"/>
              <a:t>يستخدم </a:t>
            </a:r>
            <a:r>
              <a:rPr lang="ar-SY" dirty="0"/>
              <a:t>في علاج مرضى ورم الموثة </a:t>
            </a:r>
            <a:r>
              <a:rPr lang="ar-SY" dirty="0" smtClean="0"/>
              <a:t>شهرياً</a:t>
            </a:r>
            <a:r>
              <a:rPr lang="ar-EG" dirty="0" smtClean="0"/>
              <a:t>..</a:t>
            </a:r>
          </a:p>
          <a:p>
            <a:pPr marL="109728" indent="0" algn="ctr">
              <a:buNone/>
            </a:pPr>
            <a:r>
              <a:rPr lang="ar-SY" dirty="0" smtClean="0">
                <a:solidFill>
                  <a:srgbClr val="FF0000"/>
                </a:solidFill>
              </a:rPr>
              <a:t>  </a:t>
            </a:r>
            <a:r>
              <a:rPr lang="en-US" sz="2000" dirty="0">
                <a:solidFill>
                  <a:srgbClr val="7030A0"/>
                </a:solidFill>
              </a:rPr>
              <a:t>CONJUNCTION with CASTRATION IN THE TREATMENT OF</a:t>
            </a:r>
          </a:p>
          <a:p>
            <a:pPr marL="109728" indent="0" algn="ctr">
              <a:buNone/>
            </a:pPr>
            <a:r>
              <a:rPr lang="en-US" sz="2000" dirty="0"/>
              <a:t>           </a:t>
            </a:r>
            <a:r>
              <a:rPr lang="en-US" sz="2000" dirty="0">
                <a:solidFill>
                  <a:srgbClr val="FF0000"/>
                </a:solidFill>
              </a:rPr>
              <a:t>METASTATIC CASTRATION-RESISTANT</a:t>
            </a:r>
            <a:r>
              <a:rPr lang="en-US" sz="2000" dirty="0">
                <a:solidFill>
                  <a:srgbClr val="7030A0"/>
                </a:solidFill>
              </a:rPr>
              <a:t> PROSTATE CANCER</a:t>
            </a:r>
          </a:p>
          <a:p>
            <a:pPr marL="109728" indent="0">
              <a:buNone/>
            </a:pPr>
            <a:r>
              <a:rPr lang="ar-SY" dirty="0" smtClean="0"/>
              <a:t>                                     </a:t>
            </a:r>
            <a:endParaRPr lang="ar-SY" dirty="0">
              <a:solidFill>
                <a:schemeClr val="accent2"/>
              </a:solidFill>
            </a:endParaRPr>
          </a:p>
          <a:p>
            <a:pPr marL="109728" indent="0">
              <a:buNone/>
            </a:pPr>
            <a:r>
              <a:rPr lang="ar-EG" u="sng" dirty="0">
                <a:solidFill>
                  <a:srgbClr val="7030A0"/>
                </a:solidFill>
              </a:rPr>
              <a:t>التأثيرات </a:t>
            </a:r>
            <a:r>
              <a:rPr lang="ar-EG" u="sng" dirty="0" smtClean="0">
                <a:solidFill>
                  <a:srgbClr val="7030A0"/>
                </a:solidFill>
              </a:rPr>
              <a:t>الجانبية: </a:t>
            </a:r>
            <a:r>
              <a:rPr lang="ar-EG" dirty="0" smtClean="0"/>
              <a:t>ألم </a:t>
            </a:r>
            <a:r>
              <a:rPr lang="ar-EG" dirty="0"/>
              <a:t>ظهري _</a:t>
            </a:r>
            <a:r>
              <a:rPr lang="ar-EG" dirty="0">
                <a:solidFill>
                  <a:srgbClr val="FF0000"/>
                </a:solidFill>
              </a:rPr>
              <a:t>معص عضلي </a:t>
            </a:r>
            <a:r>
              <a:rPr lang="ar-EG" dirty="0"/>
              <a:t>_اسهال </a:t>
            </a:r>
            <a:r>
              <a:rPr lang="ar-EG" dirty="0">
                <a:solidFill>
                  <a:srgbClr val="FF0000"/>
                </a:solidFill>
              </a:rPr>
              <a:t>_ توهج حار </a:t>
            </a:r>
            <a:r>
              <a:rPr lang="ar-EG" dirty="0"/>
              <a:t>- صداع نادراً دوار _</a:t>
            </a:r>
            <a:r>
              <a:rPr lang="ar-EG" dirty="0">
                <a:solidFill>
                  <a:srgbClr val="FF0000"/>
                </a:solidFill>
              </a:rPr>
              <a:t>تثدي_ ألم </a:t>
            </a:r>
            <a:r>
              <a:rPr lang="ar-EG" dirty="0" smtClean="0">
                <a:solidFill>
                  <a:srgbClr val="FF0000"/>
                </a:solidFill>
              </a:rPr>
              <a:t>ثدي</a:t>
            </a:r>
            <a:r>
              <a:rPr lang="ar-EG" dirty="0" smtClean="0"/>
              <a:t>..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8074184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txBody>
          <a:bodyPr/>
          <a:lstStyle/>
          <a:p>
            <a:pPr marL="109728" indent="0">
              <a:buNone/>
            </a:pPr>
            <a:r>
              <a:rPr lang="en-US" dirty="0">
                <a:solidFill>
                  <a:srgbClr val="FF0000"/>
                </a:solidFill>
              </a:rPr>
              <a:t> :PROXALUTAMIDE(GT-0918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ar-SY" dirty="0">
                <a:solidFill>
                  <a:srgbClr val="FF0000"/>
                </a:solidFill>
              </a:rPr>
              <a:t> </a:t>
            </a:r>
            <a:endParaRPr lang="ar-EG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ar-EG" dirty="0"/>
          </a:p>
          <a:p>
            <a:pPr marL="109728" indent="0">
              <a:buNone/>
            </a:pPr>
            <a:r>
              <a:rPr lang="ar-SY" dirty="0" smtClean="0"/>
              <a:t>بالإضافة </a:t>
            </a:r>
            <a:r>
              <a:rPr lang="ar-SY" dirty="0"/>
              <a:t>لاستخدامه الموافق للدواء السابق يستخدم كتجربة </a:t>
            </a:r>
            <a:r>
              <a:rPr lang="ar-SY" dirty="0" smtClean="0"/>
              <a:t>أيضاً</a:t>
            </a:r>
            <a:endParaRPr lang="en-US" dirty="0" smtClean="0"/>
          </a:p>
          <a:p>
            <a:pPr marL="109728" indent="0">
              <a:buNone/>
            </a:pPr>
            <a:r>
              <a:rPr lang="ar-SY" sz="2400" dirty="0" smtClean="0"/>
              <a:t>      </a:t>
            </a:r>
            <a:r>
              <a:rPr lang="en-US" sz="2400" dirty="0">
                <a:solidFill>
                  <a:srgbClr val="FF0000"/>
                </a:solidFill>
              </a:rPr>
              <a:t>TREATMENT OF E</a:t>
            </a:r>
            <a:r>
              <a:rPr lang="en-US" sz="2400" dirty="0" smtClean="0">
                <a:solidFill>
                  <a:srgbClr val="FF0000"/>
                </a:solidFill>
              </a:rPr>
              <a:t>R-POSITIVE </a:t>
            </a:r>
            <a:r>
              <a:rPr lang="en-US" sz="2400" dirty="0">
                <a:solidFill>
                  <a:srgbClr val="FF0000"/>
                </a:solidFill>
              </a:rPr>
              <a:t>BREAST CANCER</a:t>
            </a:r>
            <a:r>
              <a:rPr lang="en-US" sz="2400" dirty="0"/>
              <a:t> </a:t>
            </a:r>
            <a:endParaRPr lang="ar-EG" dirty="0"/>
          </a:p>
          <a:p>
            <a:pPr marL="109728" indent="0">
              <a:buNone/>
            </a:pP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25941267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DAROLUTAMIDE</a:t>
            </a:r>
            <a:r>
              <a:rPr lang="en-US" dirty="0" smtClean="0"/>
              <a:t> </a:t>
            </a:r>
            <a:r>
              <a:rPr lang="ar-SY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(NCT02200614</a:t>
            </a:r>
            <a:r>
              <a:rPr lang="ar-SY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smtClean="0"/>
              <a:t>FOR </a:t>
            </a:r>
            <a:r>
              <a:rPr lang="en-US" dirty="0" smtClean="0">
                <a:solidFill>
                  <a:srgbClr val="7030A0"/>
                </a:solidFill>
              </a:rPr>
              <a:t>NON METASTATIC CASTRATION- RESISTANT PROSTATE CANCER    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FDA JULY 30 -2019              </a:t>
            </a:r>
          </a:p>
          <a:p>
            <a:r>
              <a:rPr lang="en-US" dirty="0" smtClean="0"/>
              <a:t>DRUG: 600 mg orally twice daily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Receive (GNRH) analog concurrently or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Should have had bilateral orchiectomy</a:t>
            </a:r>
          </a:p>
          <a:p>
            <a:r>
              <a:rPr lang="en-US" dirty="0" smtClean="0"/>
              <a:t> </a:t>
            </a:r>
            <a:r>
              <a:rPr lang="ar-SY" dirty="0" smtClean="0"/>
              <a:t>يستخدم في حالات:</a:t>
            </a:r>
          </a:p>
          <a:p>
            <a:r>
              <a:rPr lang="ar-SY" dirty="0" err="1" smtClean="0">
                <a:solidFill>
                  <a:srgbClr val="002060"/>
                </a:solidFill>
              </a:rPr>
              <a:t>الميلانوما</a:t>
            </a:r>
            <a:r>
              <a:rPr lang="ar-SY" dirty="0" smtClean="0">
                <a:solidFill>
                  <a:srgbClr val="002060"/>
                </a:solidFill>
              </a:rPr>
              <a:t> – </a:t>
            </a:r>
            <a:r>
              <a:rPr lang="ar-SY" dirty="0" err="1" smtClean="0">
                <a:solidFill>
                  <a:srgbClr val="002060"/>
                </a:solidFill>
              </a:rPr>
              <a:t>سرطانة</a:t>
            </a:r>
            <a:r>
              <a:rPr lang="ar-SY" dirty="0" smtClean="0">
                <a:solidFill>
                  <a:srgbClr val="002060"/>
                </a:solidFill>
              </a:rPr>
              <a:t> الرئة غير صغيرة الخلايا – </a:t>
            </a:r>
            <a:r>
              <a:rPr lang="ar-SY" dirty="0" err="1" smtClean="0">
                <a:solidFill>
                  <a:srgbClr val="002060"/>
                </a:solidFill>
              </a:rPr>
              <a:t>لمفوما</a:t>
            </a:r>
            <a:r>
              <a:rPr lang="ar-SY" dirty="0" smtClean="0">
                <a:solidFill>
                  <a:srgbClr val="002060"/>
                </a:solidFill>
              </a:rPr>
              <a:t> هودجكن </a:t>
            </a:r>
            <a:r>
              <a:rPr lang="ar-SY" dirty="0" err="1" smtClean="0">
                <a:solidFill>
                  <a:srgbClr val="002060"/>
                </a:solidFill>
              </a:rPr>
              <a:t>الناكسة</a:t>
            </a:r>
            <a:r>
              <a:rPr lang="ar-SY" dirty="0" smtClean="0">
                <a:solidFill>
                  <a:srgbClr val="002060"/>
                </a:solidFill>
              </a:rPr>
              <a:t> – أورام العنق والرأس المقاومة </a:t>
            </a:r>
            <a:r>
              <a:rPr lang="ar-SY" dirty="0" err="1" smtClean="0">
                <a:solidFill>
                  <a:srgbClr val="002060"/>
                </a:solidFill>
              </a:rPr>
              <a:t>للبلاتينيوم</a:t>
            </a:r>
            <a:r>
              <a:rPr lang="ar-SY" dirty="0" smtClean="0">
                <a:solidFill>
                  <a:srgbClr val="002060"/>
                </a:solidFill>
              </a:rPr>
              <a:t> .</a:t>
            </a:r>
          </a:p>
          <a:p>
            <a:r>
              <a:rPr lang="ar-SY" dirty="0" smtClean="0">
                <a:solidFill>
                  <a:srgbClr val="7030A0"/>
                </a:solidFill>
              </a:rPr>
              <a:t>التأثيرات الجانبية : </a:t>
            </a:r>
            <a:r>
              <a:rPr lang="ar-SY" dirty="0" smtClean="0">
                <a:solidFill>
                  <a:srgbClr val="FF0000"/>
                </a:solidFill>
              </a:rPr>
              <a:t>أمراض قلبية وعائية </a:t>
            </a:r>
            <a:r>
              <a:rPr lang="ar-SY" dirty="0" err="1" smtClean="0">
                <a:solidFill>
                  <a:srgbClr val="FF0000"/>
                </a:solidFill>
              </a:rPr>
              <a:t>احتشائية</a:t>
            </a:r>
            <a:r>
              <a:rPr lang="ar-SY" dirty="0" smtClean="0">
                <a:solidFill>
                  <a:srgbClr val="FF0000"/>
                </a:solidFill>
              </a:rPr>
              <a:t> 4,3%</a:t>
            </a:r>
          </a:p>
          <a:p>
            <a:r>
              <a:rPr lang="ar-SY" dirty="0" smtClean="0">
                <a:solidFill>
                  <a:srgbClr val="FF0000"/>
                </a:solidFill>
              </a:rPr>
              <a:t>قصور قلب 2,1% - طفح جلدي 2%</a:t>
            </a:r>
            <a:r>
              <a:rPr lang="en-US" dirty="0" smtClean="0">
                <a:solidFill>
                  <a:srgbClr val="FF0000"/>
                </a:solidFill>
              </a:rPr>
              <a:t>    </a:t>
            </a:r>
            <a:endParaRPr lang="ar-SY" dirty="0" smtClean="0">
              <a:solidFill>
                <a:srgbClr val="FF0000"/>
              </a:solidFill>
            </a:endParaRPr>
          </a:p>
          <a:p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315770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.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8184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PEMBROLIZUMAB (KEYTRUDA)</a:t>
            </a:r>
            <a:r>
              <a:rPr lang="ar-SY" dirty="0" smtClean="0"/>
              <a:t> </a:t>
            </a:r>
            <a:r>
              <a:rPr lang="ar-SY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ANTI PD1 ANTIBODY         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Second line and subsequent treatment of ADVANCED MICROSATELLITE HIGH </a:t>
            </a:r>
          </a:p>
          <a:p>
            <a:pPr marL="109728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(MSI-H) and DEFICIENT MISMATCH REPAIR</a:t>
            </a:r>
          </a:p>
          <a:p>
            <a:pPr marL="109728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(DMMR)</a:t>
            </a:r>
            <a:r>
              <a:rPr lang="en-US" dirty="0" smtClean="0"/>
              <a:t> PROSTATE CANCER </a:t>
            </a:r>
            <a:r>
              <a:rPr lang="en-US" dirty="0" smtClean="0">
                <a:solidFill>
                  <a:srgbClr val="FF0000"/>
                </a:solidFill>
              </a:rPr>
              <a:t>FDA 2020 </a:t>
            </a:r>
          </a:p>
          <a:p>
            <a:pPr marL="10972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 IG G4 ISOTYPE ANTIBODY)             </a:t>
            </a:r>
          </a:p>
          <a:p>
            <a:pPr marL="109728" indent="0">
              <a:buNone/>
            </a:pPr>
            <a:r>
              <a:rPr lang="en-US" dirty="0" smtClean="0"/>
              <a:t>DRUG: 200 mg IV every 3 weeks or 400 mg IV every 6 weeks                     </a:t>
            </a:r>
          </a:p>
          <a:p>
            <a:pPr marL="109728" indent="0">
              <a:buNone/>
            </a:pPr>
            <a:r>
              <a:rPr lang="ar-SY" dirty="0" smtClean="0"/>
              <a:t>يستخدم في : </a:t>
            </a:r>
            <a:r>
              <a:rPr lang="ar-SY" dirty="0" err="1" smtClean="0">
                <a:solidFill>
                  <a:srgbClr val="002060"/>
                </a:solidFill>
              </a:rPr>
              <a:t>سرطانة</a:t>
            </a:r>
            <a:r>
              <a:rPr lang="ar-SY" dirty="0" smtClean="0">
                <a:solidFill>
                  <a:srgbClr val="002060"/>
                </a:solidFill>
              </a:rPr>
              <a:t> المري- </a:t>
            </a:r>
            <a:r>
              <a:rPr lang="ar-SY" dirty="0" err="1" smtClean="0">
                <a:solidFill>
                  <a:srgbClr val="002060"/>
                </a:solidFill>
              </a:rPr>
              <a:t>لمفوما</a:t>
            </a:r>
            <a:r>
              <a:rPr lang="ar-SY" dirty="0" smtClean="0">
                <a:solidFill>
                  <a:srgbClr val="002060"/>
                </a:solidFill>
              </a:rPr>
              <a:t> هودجكن </a:t>
            </a:r>
            <a:r>
              <a:rPr lang="ar-SY" dirty="0" err="1" smtClean="0">
                <a:solidFill>
                  <a:srgbClr val="002060"/>
                </a:solidFill>
              </a:rPr>
              <a:t>منصفية</a:t>
            </a:r>
            <a:r>
              <a:rPr lang="ar-SY" dirty="0" smtClean="0">
                <a:solidFill>
                  <a:srgbClr val="002060"/>
                </a:solidFill>
              </a:rPr>
              <a:t> – الانتقالات   الدماغية – أورام الكلية الانتقالية </a:t>
            </a:r>
          </a:p>
          <a:p>
            <a:pPr marL="109728" indent="0">
              <a:buNone/>
            </a:pPr>
            <a:r>
              <a:rPr lang="ar-SY" dirty="0" smtClean="0">
                <a:solidFill>
                  <a:srgbClr val="7030A0"/>
                </a:solidFill>
              </a:rPr>
              <a:t>التأثيرات الجانبية : </a:t>
            </a:r>
            <a:r>
              <a:rPr lang="ar-SY" dirty="0" smtClean="0"/>
              <a:t>تعب عام – حكة – </a:t>
            </a:r>
            <a:r>
              <a:rPr lang="ar-SY" dirty="0" smtClean="0">
                <a:solidFill>
                  <a:srgbClr val="FF0000"/>
                </a:solidFill>
              </a:rPr>
              <a:t>امساك واسهال </a:t>
            </a:r>
            <a:r>
              <a:rPr lang="ar-SY" dirty="0" smtClean="0"/>
              <a:t>– ألم بطني – طفح – </a:t>
            </a:r>
            <a:r>
              <a:rPr lang="ar-SY" dirty="0" smtClean="0">
                <a:solidFill>
                  <a:srgbClr val="FF0000"/>
                </a:solidFill>
              </a:rPr>
              <a:t>حمى</a:t>
            </a:r>
            <a:r>
              <a:rPr lang="ar-SY" dirty="0" smtClean="0"/>
              <a:t> – </a:t>
            </a:r>
            <a:r>
              <a:rPr lang="ar-SY" dirty="0" smtClean="0">
                <a:solidFill>
                  <a:srgbClr val="FF0000"/>
                </a:solidFill>
              </a:rPr>
              <a:t>سعال وزلة تنفسية </a:t>
            </a:r>
            <a:r>
              <a:rPr lang="ar-SY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12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/>
          <a:lstStyle/>
          <a:p>
            <a:r>
              <a:rPr lang="ar-SY" dirty="0" smtClean="0">
                <a:solidFill>
                  <a:srgbClr val="0070C0"/>
                </a:solidFill>
              </a:rPr>
              <a:t>مجموعة </a:t>
            </a:r>
            <a:r>
              <a:rPr lang="en-US" dirty="0" smtClean="0">
                <a:solidFill>
                  <a:srgbClr val="0070C0"/>
                </a:solidFill>
              </a:rPr>
              <a:t>        :(PAPR) INHIBITORS</a:t>
            </a:r>
            <a:endParaRPr lang="ar-SY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: OLAPARIB</a:t>
            </a:r>
            <a:r>
              <a:rPr lang="ar-SY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Who had </a:t>
            </a:r>
            <a:r>
              <a:rPr lang="en-US" dirty="0" smtClean="0">
                <a:solidFill>
                  <a:srgbClr val="7030A0"/>
                </a:solidFill>
              </a:rPr>
              <a:t>previously received treatment with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ENZALUTAMIDE OR ABIRATERONE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HRR 14 MUTATIONS                 </a:t>
            </a:r>
          </a:p>
          <a:p>
            <a:r>
              <a:rPr lang="en-US" dirty="0" smtClean="0"/>
              <a:t>DRUG: 300 mg oral twice daily       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FDA MAY 2020                     </a:t>
            </a:r>
          </a:p>
          <a:p>
            <a:r>
              <a:rPr lang="ar-SY" dirty="0" smtClean="0">
                <a:solidFill>
                  <a:srgbClr val="7030A0"/>
                </a:solidFill>
              </a:rPr>
              <a:t>التأثيرات الجانبية : </a:t>
            </a:r>
            <a:r>
              <a:rPr lang="ar-SY" dirty="0" err="1" smtClean="0"/>
              <a:t>فقردم</a:t>
            </a:r>
            <a:r>
              <a:rPr lang="ar-SY" dirty="0" smtClean="0"/>
              <a:t> – تعب – غثيان </a:t>
            </a:r>
            <a:r>
              <a:rPr lang="ar-SY" dirty="0" err="1" smtClean="0"/>
              <a:t>أواقياء</a:t>
            </a:r>
            <a:r>
              <a:rPr lang="ar-SY" dirty="0"/>
              <a:t> </a:t>
            </a:r>
            <a:r>
              <a:rPr lang="ar-SY" dirty="0" smtClean="0"/>
              <a:t>– قهم – اسهال </a:t>
            </a:r>
          </a:p>
          <a:p>
            <a:r>
              <a:rPr lang="ar-SY" dirty="0" smtClean="0"/>
              <a:t>نقص وزن – </a:t>
            </a:r>
            <a:r>
              <a:rPr lang="ar-SY" dirty="0" smtClean="0">
                <a:solidFill>
                  <a:srgbClr val="002060"/>
                </a:solidFill>
              </a:rPr>
              <a:t>نقص صفيحات </a:t>
            </a:r>
            <a:r>
              <a:rPr lang="ar-SY" dirty="0" smtClean="0"/>
              <a:t>– </a:t>
            </a:r>
            <a:r>
              <a:rPr lang="ar-SY" dirty="0" smtClean="0">
                <a:solidFill>
                  <a:srgbClr val="FF0000"/>
                </a:solidFill>
              </a:rPr>
              <a:t>ارتفاع </a:t>
            </a:r>
            <a:r>
              <a:rPr lang="ar-SY" dirty="0" err="1" smtClean="0">
                <a:solidFill>
                  <a:srgbClr val="FF0000"/>
                </a:solidFill>
              </a:rPr>
              <a:t>كرياتنين</a:t>
            </a:r>
            <a:r>
              <a:rPr lang="ar-SY" dirty="0" smtClean="0">
                <a:solidFill>
                  <a:srgbClr val="FF0000"/>
                </a:solidFill>
              </a:rPr>
              <a:t> </a:t>
            </a:r>
            <a:r>
              <a:rPr lang="ar-SY" dirty="0" smtClean="0"/>
              <a:t>– سعال – زلة تنفسية – </a:t>
            </a:r>
            <a:r>
              <a:rPr lang="ar-SY" dirty="0" smtClean="0">
                <a:solidFill>
                  <a:srgbClr val="FF0000"/>
                </a:solidFill>
              </a:rPr>
              <a:t>صمة رئوية </a:t>
            </a:r>
            <a:r>
              <a:rPr lang="ar-SY" dirty="0" smtClean="0"/>
              <a:t>– </a:t>
            </a:r>
            <a:r>
              <a:rPr lang="ar-SY" dirty="0" smtClean="0">
                <a:solidFill>
                  <a:srgbClr val="FF0000"/>
                </a:solidFill>
              </a:rPr>
              <a:t>التهاب رئة </a:t>
            </a:r>
            <a:r>
              <a:rPr lang="ar-SY" dirty="0" smtClean="0"/>
              <a:t>– </a:t>
            </a:r>
            <a:r>
              <a:rPr lang="ar-SY" dirty="0" smtClean="0">
                <a:solidFill>
                  <a:srgbClr val="FF0000"/>
                </a:solidFill>
              </a:rPr>
              <a:t>تناذر عسرة تصنع نقي </a:t>
            </a:r>
          </a:p>
          <a:p>
            <a:r>
              <a:rPr lang="ar-SY" dirty="0" smtClean="0">
                <a:solidFill>
                  <a:srgbClr val="FF0000"/>
                </a:solidFill>
              </a:rPr>
              <a:t>ابيضاض نقوي حاد </a:t>
            </a:r>
            <a:r>
              <a:rPr lang="ar-SY" dirty="0" smtClean="0"/>
              <a:t>.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868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/>
          <a:lstStyle/>
          <a:p>
            <a:pPr algn="ctr"/>
            <a:r>
              <a:rPr lang="ar-SY" b="1" u="sng" dirty="0">
                <a:solidFill>
                  <a:schemeClr val="accent6"/>
                </a:solidFill>
              </a:rPr>
              <a:t>أهم تصنيف </a:t>
            </a:r>
            <a:endParaRPr lang="ar-EG" b="1" u="sng" dirty="0">
              <a:solidFill>
                <a:schemeClr val="accent6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5301208"/>
          </a:xfrm>
        </p:spPr>
        <p:txBody>
          <a:bodyPr>
            <a:normAutofit/>
          </a:bodyPr>
          <a:lstStyle/>
          <a:p>
            <a:pPr marL="0" lvl="0" indent="0"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ar-SY" sz="2400" u="sng" dirty="0">
                <a:solidFill>
                  <a:srgbClr val="14619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الفئة قليلة الخطورة:</a:t>
            </a:r>
            <a:r>
              <a:rPr lang="ar-SY" sz="2400" u="sng" dirty="0">
                <a:solidFill>
                  <a:srgbClr val="C62324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</a:p>
          <a:p>
            <a:pPr marL="0" lvl="0" indent="0"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n-US" sz="2400" dirty="0">
                <a:solidFill>
                  <a:srgbClr val="C62324"/>
                </a:solidFill>
                <a:latin typeface="Arial" pitchFamily="34" charset="0"/>
                <a:cs typeface="Arial" pitchFamily="34" charset="0"/>
              </a:rPr>
              <a:t>T1-2a                  GLEASON&lt;7              PSA&lt;10 </a:t>
            </a:r>
            <a:endParaRPr lang="en-US" sz="2400" dirty="0">
              <a:solidFill>
                <a:srgbClr val="052F6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ar-SY" sz="2400" u="sng" dirty="0">
                <a:solidFill>
                  <a:srgbClr val="052F61"/>
                </a:solidFill>
                <a:latin typeface="Arial" pitchFamily="34" charset="0"/>
                <a:cs typeface="Arial" pitchFamily="34" charset="0"/>
              </a:rPr>
              <a:t>الفئة عالية الخطورة:                                                                 </a:t>
            </a:r>
            <a:endParaRPr lang="ar-SY" sz="2400" u="sng" dirty="0">
              <a:solidFill>
                <a:srgbClr val="C62324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n-US" sz="2400" dirty="0">
                <a:solidFill>
                  <a:srgbClr val="C62324"/>
                </a:solidFill>
                <a:latin typeface="Arial" pitchFamily="34" charset="0"/>
                <a:cs typeface="Arial" pitchFamily="34" charset="0"/>
              </a:rPr>
              <a:t>T3-4                     GLEASON&gt;7              PSA&gt;20</a:t>
            </a:r>
            <a:endParaRPr lang="en-US" sz="2400" dirty="0">
              <a:solidFill>
                <a:srgbClr val="052F6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ar-SY" sz="2400" u="sng" dirty="0">
                <a:solidFill>
                  <a:srgbClr val="052F61"/>
                </a:solidFill>
                <a:latin typeface="Arial" pitchFamily="34" charset="0"/>
                <a:cs typeface="Arial" pitchFamily="34" charset="0"/>
              </a:rPr>
              <a:t>المرضى ذوو الفئة عالية الخطورة </a:t>
            </a:r>
            <a:r>
              <a:rPr lang="ar-SY" sz="24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</a:t>
            </a:r>
            <a:endParaRPr lang="en-US" sz="2400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CT-SCAN               MRI   </a:t>
            </a:r>
            <a:endParaRPr lang="ar-SY" sz="2400" dirty="0">
              <a:solidFill>
                <a:srgbClr val="A50E82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ar-SY" sz="2400" dirty="0">
                <a:solidFill>
                  <a:srgbClr val="A50E82"/>
                </a:solidFill>
                <a:latin typeface="Arial" pitchFamily="34" charset="0"/>
                <a:cs typeface="Arial" pitchFamily="34" charset="0"/>
              </a:rPr>
              <a:t>اجراء ومضان العظم ضروري جداً:</a:t>
            </a:r>
            <a:r>
              <a:rPr lang="ar-SY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شك سريري لانتقالات عظمية           </a:t>
            </a:r>
          </a:p>
          <a:p>
            <a:pPr marL="0" lvl="0" indent="0"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PSA&gt;OR= 15 </a:t>
            </a:r>
          </a:p>
          <a:p>
            <a:pPr marL="0" lvl="0" indent="0"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GLEASON&gt;OR=3+4    </a:t>
            </a:r>
            <a:r>
              <a:rPr lang="ar-SY" sz="2400" dirty="0">
                <a:solidFill>
                  <a:srgbClr val="052F6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rgbClr val="14619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09728" indent="0" algn="ctr">
              <a:buNone/>
            </a:pPr>
            <a:endParaRPr lang="ar-EG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1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.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8184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:RUCAPARIL </a:t>
            </a:r>
          </a:p>
          <a:p>
            <a:r>
              <a:rPr lang="en-US" dirty="0" smtClean="0"/>
              <a:t>Who had </a:t>
            </a:r>
            <a:r>
              <a:rPr lang="en-US" dirty="0" smtClean="0">
                <a:solidFill>
                  <a:srgbClr val="7030A0"/>
                </a:solidFill>
              </a:rPr>
              <a:t>previously received treatment with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ENZALUTAMIDE OR ABIRATERONE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BRCA1 AND BRCA2                 </a:t>
            </a:r>
          </a:p>
          <a:p>
            <a:r>
              <a:rPr lang="en-US" dirty="0" smtClean="0"/>
              <a:t>DRUG: 600 mg oral twice daily    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FDA MAY 2020               </a:t>
            </a:r>
          </a:p>
          <a:p>
            <a:r>
              <a:rPr lang="ar-SY" dirty="0" smtClean="0">
                <a:solidFill>
                  <a:srgbClr val="7030A0"/>
                </a:solidFill>
              </a:rPr>
              <a:t>التأثيرات الجانبية:</a:t>
            </a:r>
          </a:p>
          <a:p>
            <a:r>
              <a:rPr lang="ar-SY" dirty="0" smtClean="0"/>
              <a:t>فقر دم – تعب ودعث – </a:t>
            </a:r>
            <a:r>
              <a:rPr lang="ar-SY" dirty="0" err="1" smtClean="0"/>
              <a:t>اقياء</a:t>
            </a:r>
            <a:r>
              <a:rPr lang="ar-SY" dirty="0" smtClean="0"/>
              <a:t> وغثيان – نقص وزن – قهم – اسهال أو امساك – </a:t>
            </a:r>
            <a:r>
              <a:rPr lang="ar-SY" dirty="0" smtClean="0">
                <a:solidFill>
                  <a:srgbClr val="FF0000"/>
                </a:solidFill>
              </a:rPr>
              <a:t>ارتفاع </a:t>
            </a:r>
            <a:r>
              <a:rPr lang="ar-SY" dirty="0" err="1" smtClean="0">
                <a:solidFill>
                  <a:srgbClr val="FF0000"/>
                </a:solidFill>
              </a:rPr>
              <a:t>كيرياتنين</a:t>
            </a:r>
            <a:r>
              <a:rPr lang="ar-SY" dirty="0" smtClean="0">
                <a:solidFill>
                  <a:srgbClr val="FF0000"/>
                </a:solidFill>
              </a:rPr>
              <a:t> – ارتفاع خمائر كبد </a:t>
            </a:r>
            <a:r>
              <a:rPr lang="ar-SY" dirty="0" smtClean="0"/>
              <a:t>– طفح – </a:t>
            </a:r>
          </a:p>
          <a:p>
            <a:r>
              <a:rPr lang="ar-SY" dirty="0" smtClean="0">
                <a:solidFill>
                  <a:srgbClr val="FF0000"/>
                </a:solidFill>
              </a:rPr>
              <a:t>تشوهات جنينية – تناذر عسرة تصنع نقي </a:t>
            </a:r>
            <a:r>
              <a:rPr lang="ar-SY" dirty="0" smtClean="0"/>
              <a:t>– </a:t>
            </a:r>
            <a:r>
              <a:rPr lang="ar-SY" dirty="0" smtClean="0">
                <a:solidFill>
                  <a:srgbClr val="FF0000"/>
                </a:solidFill>
              </a:rPr>
              <a:t>ابيضاض نقوي حاد</a:t>
            </a:r>
            <a:endParaRPr lang="ar-S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32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458200" cy="1470025"/>
          </a:xfrm>
        </p:spPr>
        <p:txBody>
          <a:bodyPr/>
          <a:lstStyle/>
          <a:p>
            <a:pPr algn="r"/>
            <a:r>
              <a:rPr lang="ar-EG" dirty="0" smtClean="0"/>
              <a:t>شكراً </a:t>
            </a:r>
            <a:r>
              <a:rPr lang="ar-EG" dirty="0" err="1" smtClean="0"/>
              <a:t>لاصغائكم</a:t>
            </a:r>
            <a:r>
              <a:rPr lang="ar-EG" dirty="0" smtClean="0"/>
              <a:t>......</a:t>
            </a:r>
            <a:endParaRPr lang="ar-EG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.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26874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  <a:endParaRPr lang="ar-S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931224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6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pPr algn="ctr"/>
            <a:r>
              <a:rPr lang="ar-SY" b="1" dirty="0">
                <a:solidFill>
                  <a:schemeClr val="accent6"/>
                </a:solidFill>
              </a:rPr>
              <a:t>العلاج:</a:t>
            </a:r>
            <a:endParaRPr lang="ar-EG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/>
          </a:bodyPr>
          <a:lstStyle/>
          <a:p>
            <a:pPr marL="0" lvl="0" indent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ar-SY" sz="2400" b="1" dirty="0" smtClean="0">
                <a:solidFill>
                  <a:srgbClr val="14619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الورم </a:t>
            </a:r>
            <a:r>
              <a:rPr lang="ar-SY" sz="2400" b="1" dirty="0">
                <a:solidFill>
                  <a:srgbClr val="14619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الموضع = </a:t>
            </a:r>
            <a:r>
              <a:rPr lang="ar-SY" sz="2400" b="1" dirty="0" smtClean="0">
                <a:solidFill>
                  <a:srgbClr val="14619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المرضى</a:t>
            </a:r>
            <a:r>
              <a:rPr lang="ar-EG" sz="2400" b="1" dirty="0" smtClean="0">
                <a:solidFill>
                  <a:srgbClr val="14619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Y" sz="2400" b="1" dirty="0" smtClean="0">
                <a:solidFill>
                  <a:srgbClr val="14619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قليلي الخطورة</a:t>
            </a:r>
            <a:r>
              <a:rPr lang="ar-SY" sz="2400" b="1" dirty="0">
                <a:solidFill>
                  <a:srgbClr val="14619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14619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T1-2   </a:t>
            </a:r>
            <a:r>
              <a:rPr lang="en-US" sz="2400" b="1" dirty="0">
                <a:solidFill>
                  <a:srgbClr val="14619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N0-X   M0-X</a:t>
            </a:r>
            <a:r>
              <a:rPr lang="ar-EG" sz="2400" b="1" dirty="0" smtClean="0">
                <a:solidFill>
                  <a:srgbClr val="14619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:</a:t>
            </a:r>
            <a:endParaRPr lang="en-US" sz="2400" b="1" dirty="0" smtClean="0">
              <a:solidFill>
                <a:srgbClr val="14619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0" indent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ar-SY" sz="2400" u="sng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1- الاستئصال الجذري للبروستات:</a:t>
            </a:r>
            <a:r>
              <a:rPr lang="ar-SY" sz="24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Y" sz="2400" dirty="0">
                <a:latin typeface="Arial" pitchFamily="34" charset="0"/>
                <a:cs typeface="Arial" pitchFamily="34" charset="0"/>
              </a:rPr>
              <a:t>حسن البقيا العامة </a:t>
            </a:r>
            <a:r>
              <a:rPr lang="ar-SY" sz="2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لعشر </a:t>
            </a:r>
            <a:r>
              <a:rPr lang="ar-SY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سنوات</a:t>
            </a:r>
            <a:r>
              <a:rPr lang="ar-EG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ب5%.</a:t>
            </a:r>
          </a:p>
          <a:p>
            <a:pPr marL="0" indent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ar-EG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35%زاد </a:t>
            </a:r>
            <a:r>
              <a:rPr lang="ar-EG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مستوى عسرة الوظيفة الانتصابية. 28% زاد التسرب </a:t>
            </a:r>
            <a:r>
              <a:rPr lang="ar-EG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البولي..</a:t>
            </a:r>
          </a:p>
          <a:p>
            <a:pPr marL="0" indent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endParaRPr lang="ar-EG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ar-SY" sz="2400" u="sng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2- العلاج الشعاعي من مصدر خارجي موجهة بالتصوير </a:t>
            </a:r>
            <a:r>
              <a:rPr lang="ar-SY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جرعة هدفية </a:t>
            </a:r>
            <a:r>
              <a:rPr lang="ar-SY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أصغرية</a:t>
            </a:r>
            <a:r>
              <a:rPr lang="ar-SY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مستوى </a:t>
            </a:r>
            <a:r>
              <a:rPr lang="ar-EG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74</a:t>
            </a:r>
            <a:r>
              <a:rPr lang="ar-SY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غراي </a:t>
            </a:r>
            <a:r>
              <a:rPr lang="ar-SY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معطاة </a:t>
            </a:r>
            <a:r>
              <a:rPr lang="ar-SY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ب</a:t>
            </a:r>
            <a:r>
              <a:rPr lang="ar-EG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 غراي </a:t>
            </a:r>
            <a:r>
              <a:rPr lang="ar-SY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للقسمة الواحدة أو ما </a:t>
            </a:r>
            <a:r>
              <a:rPr lang="ar-SY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يماثل.</a:t>
            </a:r>
            <a:endParaRPr lang="ar-EG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endParaRPr lang="ar-EG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ar-SY" sz="2400" u="sng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3- العلاج </a:t>
            </a:r>
            <a:r>
              <a:rPr lang="ar-SY" sz="2400" u="sng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بالبراكي</a:t>
            </a:r>
            <a:r>
              <a:rPr lang="ar-SY" sz="2400" u="sng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مع </a:t>
            </a:r>
            <a:r>
              <a:rPr lang="ar-SY" sz="2400" u="sng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زرعات</a:t>
            </a:r>
            <a:r>
              <a:rPr lang="ar-SY" sz="2400" u="sng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دائمة </a:t>
            </a:r>
            <a:r>
              <a:rPr lang="ar-SY" sz="2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أعطى النتائج نفسها بالنسبة للبقيا طويلة الأمد لاستئصال موثة جذري مع </a:t>
            </a:r>
            <a:r>
              <a:rPr lang="ar-SY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تقطع </a:t>
            </a:r>
            <a:r>
              <a:rPr lang="ar-SY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الرشق البولي أقل ومشاكل الانتصاب أقل</a:t>
            </a:r>
            <a:r>
              <a:rPr lang="ar-SY" sz="2400" dirty="0">
                <a:solidFill>
                  <a:srgbClr val="C6232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Y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قطع </a:t>
            </a:r>
            <a:r>
              <a:rPr lang="ar-SY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الرشق البولي أقل ومشاكل الانتصاب أقل</a:t>
            </a:r>
            <a:r>
              <a:rPr lang="ar-SY" sz="24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Y" sz="2400" dirty="0">
              <a:latin typeface="Arial" pitchFamily="34" charset="0"/>
              <a:cs typeface="Arial" pitchFamily="34" charset="0"/>
            </a:endParaRPr>
          </a:p>
          <a:p>
            <a:pPr marL="0" indent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endParaRPr lang="ar-SY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56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" y="404664"/>
            <a:ext cx="10112188" cy="1432684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7348"/>
            <a:ext cx="9144000" cy="502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3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260648"/>
            <a:ext cx="8205927" cy="1183341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25487" cy="121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4" y="2852936"/>
            <a:ext cx="5791200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2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kern="0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</a:rPr>
              <a:t> Image of Prostate With Radioactive </a:t>
            </a:r>
            <a:r>
              <a:rPr lang="en-US" b="1" kern="0" dirty="0" smtClean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</a:rPr>
              <a:t>Bead </a:t>
            </a:r>
            <a:r>
              <a:rPr lang="en-US" b="1" kern="0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</a:rPr>
              <a:t> Implants</a:t>
            </a:r>
            <a:r>
              <a:rPr lang="en-US" b="1" kern="0" dirty="0" smtClean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</a:rPr>
              <a:t>       </a:t>
            </a:r>
            <a:r>
              <a:rPr lang="ar-SY" b="1" kern="0" dirty="0" smtClean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</a:rPr>
              <a:t> </a:t>
            </a:r>
            <a:r>
              <a:rPr lang="en-US" b="1" kern="0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</a:rPr>
              <a:t/>
            </a:r>
            <a:br>
              <a:rPr lang="en-US" b="1" kern="0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</a:rPr>
            </a:br>
            <a:endParaRPr lang="ar-EG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5976663" cy="383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5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900</TotalTime>
  <Words>1973</Words>
  <Application>Microsoft Office PowerPoint</Application>
  <PresentationFormat>On-screen Show (4:3)</PresentationFormat>
  <Paragraphs>247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ＭＳ Ｐゴシック</vt:lpstr>
      <vt:lpstr>Arial</vt:lpstr>
      <vt:lpstr>Comic Sans MS</vt:lpstr>
      <vt:lpstr>Georgia</vt:lpstr>
      <vt:lpstr>Tahoma</vt:lpstr>
      <vt:lpstr>Trebuchet MS</vt:lpstr>
      <vt:lpstr>Wingdings 2</vt:lpstr>
      <vt:lpstr>حضري</vt:lpstr>
      <vt:lpstr>.</vt:lpstr>
      <vt:lpstr>مقاربة ورم الموثة ومعالجته </vt:lpstr>
      <vt:lpstr>. </vt:lpstr>
      <vt:lpstr>أهم تصنيف </vt:lpstr>
      <vt:lpstr>.</vt:lpstr>
      <vt:lpstr>العلاج:</vt:lpstr>
      <vt:lpstr>PowerPoint Presentation</vt:lpstr>
      <vt:lpstr>PowerPoint Presentation</vt:lpstr>
      <vt:lpstr> Image of Prostate With Radioactive Bead  Implants         </vt:lpstr>
      <vt:lpstr>PowerPoint Presentation</vt:lpstr>
      <vt:lpstr> Cross-Section of Prostate</vt:lpstr>
      <vt:lpstr>PowerPoint Presentation</vt:lpstr>
      <vt:lpstr>الورم المتقدم موضعياً :T3-4 NO-X M0-X</vt:lpstr>
      <vt:lpstr>.</vt:lpstr>
      <vt:lpstr>PowerPoint Presentation</vt:lpstr>
      <vt:lpstr>.</vt:lpstr>
      <vt:lpstr>المرض المنتقل :</vt:lpstr>
      <vt:lpstr>PowerPoint Presentation</vt:lpstr>
      <vt:lpstr>.</vt:lpstr>
      <vt:lpstr>PowerPoint Presentation</vt:lpstr>
      <vt:lpstr>المستجدات في علاج أورام الموثة المعندة على المعالجة الهرمونية </vt:lpstr>
      <vt:lpstr>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</vt:lpstr>
      <vt:lpstr>.</vt:lpstr>
      <vt:lpstr>مجموعة         :(PAPR) INHIBITORS</vt:lpstr>
      <vt:lpstr>.</vt:lpstr>
      <vt:lpstr>شكراً لاصغائكم......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مقاربة ورم الموثة ومعالجته </dc:title>
  <dc:creator>HP</dc:creator>
  <cp:lastModifiedBy>Maher Fattouh</cp:lastModifiedBy>
  <cp:revision>169</cp:revision>
  <dcterms:created xsi:type="dcterms:W3CDTF">2021-10-01T20:01:46Z</dcterms:created>
  <dcterms:modified xsi:type="dcterms:W3CDTF">2022-02-19T18:29:06Z</dcterms:modified>
</cp:coreProperties>
</file>